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4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93" r:id="rId2"/>
    <p:sldId id="258" r:id="rId3"/>
    <p:sldId id="259" r:id="rId4"/>
    <p:sldId id="260" r:id="rId5"/>
    <p:sldId id="296" r:id="rId6"/>
    <p:sldId id="261" r:id="rId7"/>
    <p:sldId id="304" r:id="rId8"/>
    <p:sldId id="321" r:id="rId9"/>
    <p:sldId id="320" r:id="rId10"/>
    <p:sldId id="322" r:id="rId11"/>
    <p:sldId id="323" r:id="rId12"/>
    <p:sldId id="297" r:id="rId13"/>
    <p:sldId id="262" r:id="rId14"/>
    <p:sldId id="298" r:id="rId15"/>
    <p:sldId id="300" r:id="rId16"/>
    <p:sldId id="324" r:id="rId17"/>
    <p:sldId id="301" r:id="rId18"/>
    <p:sldId id="302" r:id="rId19"/>
    <p:sldId id="303" r:id="rId20"/>
    <p:sldId id="305" r:id="rId21"/>
    <p:sldId id="306" r:id="rId22"/>
    <p:sldId id="307" r:id="rId23"/>
    <p:sldId id="308" r:id="rId24"/>
    <p:sldId id="309" r:id="rId25"/>
    <p:sldId id="310" r:id="rId26"/>
    <p:sldId id="317" r:id="rId27"/>
    <p:sldId id="313" r:id="rId28"/>
    <p:sldId id="314" r:id="rId29"/>
    <p:sldId id="315" r:id="rId30"/>
    <p:sldId id="316" r:id="rId31"/>
    <p:sldId id="318" r:id="rId32"/>
    <p:sldId id="290" r:id="rId33"/>
    <p:sldId id="319" r:id="rId34"/>
    <p:sldId id="274" r:id="rId35"/>
    <p:sldId id="294" r:id="rId36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4455"/>
    <a:srgbClr val="0E90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130" y="2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2" d="100"/>
        <a:sy n="13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F4A947-B69F-46AB-892A-142D315848C8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64BE4-6ABB-4DFC-88F2-21DB0926AD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340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37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7483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7913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1223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90603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3223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15578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SRS</a:t>
            </a:r>
            <a:r>
              <a:rPr lang="zh-CN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中是否对各类用户的需求表明了来源？各部分之间是否建立了链接关系或索引关系？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9706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1089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8851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9663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46365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34207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0642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9691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1080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590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324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08278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7630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2445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091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4262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674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9956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76" r:id="rId17"/>
    <p:sldLayoutId id="2147483692" r:id="rId18"/>
    <p:sldLayoutId id="2147483694" r:id="rId19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#T_&#30331;&#24405;&#30028;&#38754;1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hyperlink" Target="#T_&#25214;&#22238;&#23494;&#30721;&#30028;&#38754;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#T_&#24322;&#24120;&#30028;&#38754;_1"/><Relationship Id="rId7" Type="http://schemas.openxmlformats.org/officeDocument/2006/relationships/hyperlink" Target="#T_&#24322;&#24120;&#30028;&#38754;_5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6" Type="http://schemas.openxmlformats.org/officeDocument/2006/relationships/hyperlink" Target="#T_&#24322;&#24120;&#30028;&#38754;_4"/><Relationship Id="rId5" Type="http://schemas.openxmlformats.org/officeDocument/2006/relationships/hyperlink" Target="#T_&#24322;&#24120;&#30028;&#38754;_3"/><Relationship Id="rId4" Type="http://schemas.openxmlformats.org/officeDocument/2006/relationships/hyperlink" Target="#T_&#24322;&#24120;&#30028;&#38754;_2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#A_&#30331;&#38470;&#39029;&#38754;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Relationship Id="rId6" Type="http://schemas.openxmlformats.org/officeDocument/2006/relationships/hyperlink" Target="#A_1_10E2"/><Relationship Id="rId5" Type="http://schemas.openxmlformats.org/officeDocument/2006/relationships/hyperlink" Target="#A_1_10E1"/><Relationship Id="rId4" Type="http://schemas.openxmlformats.org/officeDocument/2006/relationships/hyperlink" Target="#A_&#32593;&#39029;&#31649;&#29702;&#39318;&#39029;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4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V="1">
            <a:off x="706285" y="-6407"/>
            <a:ext cx="4536504" cy="3919364"/>
          </a:xfrm>
          <a:prstGeom prst="triangl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>
            <a:off x="2341668" y="3907971"/>
            <a:ext cx="1265739" cy="1245401"/>
          </a:xfrm>
          <a:prstGeom prst="triangl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3491064" y="3809704"/>
            <a:ext cx="5545024" cy="720967"/>
          </a:xfrm>
          <a:prstGeom prst="rect">
            <a:avLst/>
          </a:prstGeom>
        </p:spPr>
        <p:txBody>
          <a:bodyPr wrap="square" lIns="68580" tIns="34290" rIns="68580" bIns="3429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500" dirty="0">
                <a:solidFill>
                  <a:schemeClr val="bg1"/>
                </a:solidFill>
              </a:rPr>
              <a:t>指导教师：杨枨</a:t>
            </a:r>
            <a:r>
              <a:rPr lang="en-US" altLang="zh-CN" sz="1500" dirty="0">
                <a:solidFill>
                  <a:schemeClr val="bg1"/>
                </a:solidFill>
              </a:rPr>
              <a:t>    	</a:t>
            </a:r>
          </a:p>
          <a:p>
            <a:pPr algn="r"/>
            <a:r>
              <a:rPr lang="zh-CN" altLang="en-US" sz="1500" dirty="0">
                <a:solidFill>
                  <a:schemeClr val="bg1"/>
                </a:solidFill>
              </a:rPr>
              <a:t>小组成员：郦哲聪、刘乐威、王飞钢、周德阳、冯一鸣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707904" y="2571750"/>
            <a:ext cx="5328184" cy="639470"/>
          </a:xfrm>
          <a:prstGeom prst="rect">
            <a:avLst/>
          </a:prstGeom>
        </p:spPr>
        <p:txBody>
          <a:bodyPr wrap="square" lIns="68580" tIns="34290" rIns="68580" bIns="3429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b="1" dirty="0">
                <a:solidFill>
                  <a:schemeClr val="bg1"/>
                </a:solidFill>
              </a:rPr>
              <a:t>软件需求规格说明（</a:t>
            </a:r>
            <a:r>
              <a:rPr lang="en-US" altLang="zh-CN" sz="2800" b="1" dirty="0">
                <a:solidFill>
                  <a:schemeClr val="bg1"/>
                </a:solidFill>
              </a:rPr>
              <a:t>SRS</a:t>
            </a:r>
            <a:r>
              <a:rPr lang="zh-CN" altLang="en-US" sz="2800" b="1" dirty="0">
                <a:solidFill>
                  <a:schemeClr val="bg1"/>
                </a:solidFill>
              </a:rPr>
              <a:t>）报告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72009" y="853610"/>
            <a:ext cx="22322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G04</a:t>
            </a:r>
            <a:endParaRPr lang="zh-CN" altLang="en-US" sz="8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Armik-Red Roses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35368" y="-1117426"/>
            <a:ext cx="609600" cy="609600"/>
          </a:xfrm>
          <a:prstGeom prst="rect">
            <a:avLst/>
          </a:prstGeom>
        </p:spPr>
      </p:pic>
      <p:sp>
        <p:nvSpPr>
          <p:cNvPr id="8" name="TextBox 21">
            <a:extLst>
              <a:ext uri="{FF2B5EF4-FFF2-40B4-BE49-F238E27FC236}">
                <a16:creationId xmlns:a16="http://schemas.microsoft.com/office/drawing/2014/main" id="{9D23F199-9ABB-4509-8BBF-FD7811000171}"/>
              </a:ext>
            </a:extLst>
          </p:cNvPr>
          <p:cNvSpPr txBox="1"/>
          <p:nvPr/>
        </p:nvSpPr>
        <p:spPr>
          <a:xfrm>
            <a:off x="6342083" y="3187003"/>
            <a:ext cx="5328184" cy="395108"/>
          </a:xfrm>
          <a:prstGeom prst="rect">
            <a:avLst/>
          </a:prstGeom>
        </p:spPr>
        <p:txBody>
          <a:bodyPr wrap="square" lIns="68580" tIns="34290" rIns="68580" bIns="3429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600" b="1" dirty="0">
                <a:solidFill>
                  <a:schemeClr val="bg1"/>
                </a:solidFill>
              </a:rPr>
              <a:t>基于项目的案例教学系统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80"/>
                            </p:stCondLst>
                            <p:childTnLst>
                              <p:par>
                                <p:cTn id="29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3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5">
                <p:cTn id="4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 animBg="1"/>
      <p:bldP spid="19" grpId="0" animBg="1"/>
      <p:bldP spid="19" grpId="1" animBg="1"/>
      <p:bldP spid="19" grpId="2" animBg="1"/>
      <p:bldP spid="20" grpId="0"/>
      <p:bldP spid="22" grpId="0"/>
      <p:bldP spid="5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9880179-9247-4A42-B312-A7059EC9BF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602055"/>
            <a:ext cx="7684144" cy="4384282"/>
          </a:xfrm>
          <a:prstGeom prst="rect">
            <a:avLst/>
          </a:prstGeom>
        </p:spPr>
      </p:pic>
      <p:sp>
        <p:nvSpPr>
          <p:cNvPr id="13" name="TextBox 108">
            <a:extLst>
              <a:ext uri="{FF2B5EF4-FFF2-40B4-BE49-F238E27FC236}">
                <a16:creationId xmlns:a16="http://schemas.microsoft.com/office/drawing/2014/main" id="{78109C76-F9C5-4006-9C19-32F92C8BF6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2" y="267494"/>
            <a:ext cx="19639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1.5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用户需求确认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3950D29-4999-48AB-BEBD-836F7066EEB6}"/>
              </a:ext>
            </a:extLst>
          </p:cNvPr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663FDF7-667B-47C6-86B2-A39F928D0F48}"/>
                </a:ext>
              </a:extLst>
            </p:cNvPr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0F62BBE-E64C-4222-AB7F-932C8C5C1BCB}"/>
                </a:ext>
              </a:extLst>
            </p:cNvPr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9967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4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4657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1.6 JAD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24BE3001-3DAB-4E28-A0E1-6B8AE6001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784" y="107779"/>
            <a:ext cx="4824536" cy="4927941"/>
          </a:xfrm>
          <a:prstGeom prst="rect">
            <a:avLst/>
          </a:prstGeom>
        </p:spPr>
      </p:pic>
      <p:sp>
        <p:nvSpPr>
          <p:cNvPr id="4" name="椭圆 3">
            <a:extLst>
              <a:ext uri="{FF2B5EF4-FFF2-40B4-BE49-F238E27FC236}">
                <a16:creationId xmlns:a16="http://schemas.microsoft.com/office/drawing/2014/main" id="{ACFA3BA9-A01E-4374-9514-3D3614B8F4C3}"/>
              </a:ext>
            </a:extLst>
          </p:cNvPr>
          <p:cNvSpPr/>
          <p:nvPr/>
        </p:nvSpPr>
        <p:spPr>
          <a:xfrm>
            <a:off x="2879812" y="3363838"/>
            <a:ext cx="230425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339EE4BD-F1D3-453A-9340-5BE58E0A076B}"/>
              </a:ext>
            </a:extLst>
          </p:cNvPr>
          <p:cNvSpPr/>
          <p:nvPr/>
        </p:nvSpPr>
        <p:spPr>
          <a:xfrm>
            <a:off x="2879812" y="3839739"/>
            <a:ext cx="3204356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2FB5E9D1-A1F5-48DC-9615-70066280F332}"/>
              </a:ext>
            </a:extLst>
          </p:cNvPr>
          <p:cNvSpPr/>
          <p:nvPr/>
        </p:nvSpPr>
        <p:spPr>
          <a:xfrm>
            <a:off x="2699792" y="4257708"/>
            <a:ext cx="3204356" cy="4022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643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 animBg="1"/>
      <p:bldP spid="9" grpId="0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932040" y="1504217"/>
            <a:ext cx="2600712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用例文档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89397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6084168" y="1275606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084168" y="1760466"/>
            <a:ext cx="2664296" cy="116224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用例图分为按照四个用户群分类，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每一个用户群都有一张顶层用例图和对应的一些功能模块的用例图。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20605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zh-CN" b="1" dirty="0"/>
              <a:t>用例图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0" name="图片 49" descr="611305238759394475">
            <a:extLst>
              <a:ext uri="{FF2B5EF4-FFF2-40B4-BE49-F238E27FC236}">
                <a16:creationId xmlns:a16="http://schemas.microsoft.com/office/drawing/2014/main" id="{8130AE88-D731-406E-BEF5-417EB27B32E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3370" y="987574"/>
            <a:ext cx="5273675" cy="2987040"/>
          </a:xfrm>
          <a:prstGeom prst="rect">
            <a:avLst/>
          </a:prstGeom>
        </p:spPr>
      </p:pic>
      <p:sp>
        <p:nvSpPr>
          <p:cNvPr id="51" name="TextBox 104">
            <a:extLst>
              <a:ext uri="{FF2B5EF4-FFF2-40B4-BE49-F238E27FC236}">
                <a16:creationId xmlns:a16="http://schemas.microsoft.com/office/drawing/2014/main" id="{1D5EB54B-10C6-46A0-85BA-E8FB6ACE7D4C}"/>
              </a:ext>
            </a:extLst>
          </p:cNvPr>
          <p:cNvSpPr txBox="1"/>
          <p:nvPr/>
        </p:nvSpPr>
        <p:spPr>
          <a:xfrm>
            <a:off x="1654936" y="4443958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教师用户顶层用例图</a:t>
            </a:r>
          </a:p>
        </p:txBody>
      </p:sp>
      <p:sp>
        <p:nvSpPr>
          <p:cNvPr id="10" name="TextBox 105">
            <a:extLst>
              <a:ext uri="{FF2B5EF4-FFF2-40B4-BE49-F238E27FC236}">
                <a16:creationId xmlns:a16="http://schemas.microsoft.com/office/drawing/2014/main" id="{8BE6135D-85E7-4785-B6C8-CB6D528A7A24}"/>
              </a:ext>
            </a:extLst>
          </p:cNvPr>
          <p:cNvSpPr txBox="1"/>
          <p:nvPr/>
        </p:nvSpPr>
        <p:spPr>
          <a:xfrm>
            <a:off x="6084168" y="2922707"/>
            <a:ext cx="2664296" cy="32201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134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个用例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1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/>
      <p:bldP spid="106" grpId="0"/>
      <p:bldP spid="46" grpId="0"/>
      <p:bldP spid="51" grpId="0"/>
      <p:bldP spid="51" grpId="1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6084168" y="1275606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084168" y="1760466"/>
            <a:ext cx="2664296" cy="116224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用例图分为按照四个用户群分类，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每一个用户群都有一张顶层用例图和对应的一些功能模块的用例图。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20605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zh-CN" b="1" dirty="0"/>
              <a:t>用例图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TextBox 104">
            <a:extLst>
              <a:ext uri="{FF2B5EF4-FFF2-40B4-BE49-F238E27FC236}">
                <a16:creationId xmlns:a16="http://schemas.microsoft.com/office/drawing/2014/main" id="{12797997-49E3-4EC6-9158-D1CFA8AACFA5}"/>
              </a:ext>
            </a:extLst>
          </p:cNvPr>
          <p:cNvSpPr txBox="1"/>
          <p:nvPr/>
        </p:nvSpPr>
        <p:spPr>
          <a:xfrm>
            <a:off x="2123728" y="2576458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zh-CN" b="1" dirty="0"/>
              <a:t>教师下载文档</a:t>
            </a:r>
          </a:p>
        </p:txBody>
      </p:sp>
      <p:pic>
        <p:nvPicPr>
          <p:cNvPr id="11" name="图片 10" descr="59174108100388760">
            <a:extLst>
              <a:ext uri="{FF2B5EF4-FFF2-40B4-BE49-F238E27FC236}">
                <a16:creationId xmlns:a16="http://schemas.microsoft.com/office/drawing/2014/main" id="{B9800A02-7724-4310-8DA6-40CEDCF80F9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9626" y="1108638"/>
            <a:ext cx="5269230" cy="1303655"/>
          </a:xfrm>
          <a:prstGeom prst="rect">
            <a:avLst/>
          </a:prstGeom>
        </p:spPr>
      </p:pic>
      <p:pic>
        <p:nvPicPr>
          <p:cNvPr id="12" name="图片 11" descr="403303551114416502">
            <a:extLst>
              <a:ext uri="{FF2B5EF4-FFF2-40B4-BE49-F238E27FC236}">
                <a16:creationId xmlns:a16="http://schemas.microsoft.com/office/drawing/2014/main" id="{3834C012-2912-4657-BE74-DFB560EBC35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22995" y="2922707"/>
            <a:ext cx="5273675" cy="1377235"/>
          </a:xfrm>
          <a:prstGeom prst="rect">
            <a:avLst/>
          </a:prstGeom>
        </p:spPr>
      </p:pic>
      <p:sp>
        <p:nvSpPr>
          <p:cNvPr id="13" name="TextBox 104">
            <a:extLst>
              <a:ext uri="{FF2B5EF4-FFF2-40B4-BE49-F238E27FC236}">
                <a16:creationId xmlns:a16="http://schemas.microsoft.com/office/drawing/2014/main" id="{F7664098-4079-4326-9F21-D22C2FF3FFF4}"/>
              </a:ext>
            </a:extLst>
          </p:cNvPr>
          <p:cNvSpPr txBox="1"/>
          <p:nvPr/>
        </p:nvSpPr>
        <p:spPr>
          <a:xfrm>
            <a:off x="2123728" y="438375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b="1" dirty="0"/>
              <a:t>管理员删除项目</a:t>
            </a:r>
            <a:endParaRPr lang="zh-CN" altLang="zh-CN" b="1" dirty="0"/>
          </a:p>
        </p:txBody>
      </p:sp>
      <p:sp>
        <p:nvSpPr>
          <p:cNvPr id="14" name="TextBox 105">
            <a:extLst>
              <a:ext uri="{FF2B5EF4-FFF2-40B4-BE49-F238E27FC236}">
                <a16:creationId xmlns:a16="http://schemas.microsoft.com/office/drawing/2014/main" id="{943A3581-CB15-48DA-A9D9-B5BD8A01A0E3}"/>
              </a:ext>
            </a:extLst>
          </p:cNvPr>
          <p:cNvSpPr txBox="1"/>
          <p:nvPr/>
        </p:nvSpPr>
        <p:spPr>
          <a:xfrm>
            <a:off x="6084168" y="2922707"/>
            <a:ext cx="2664296" cy="32201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134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个用例</a:t>
            </a:r>
          </a:p>
        </p:txBody>
      </p:sp>
    </p:spTree>
    <p:extLst>
      <p:ext uri="{BB962C8B-B14F-4D97-AF65-F5344CB8AC3E}">
        <p14:creationId xmlns:p14="http://schemas.microsoft.com/office/powerpoint/2010/main" val="94354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469548" y="1707654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用例场景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469548" y="2192514"/>
            <a:ext cx="2664296" cy="144231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用例场景参考了书上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IEEE830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的模板和网上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ISO9001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的模板进行了修改。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流程中对应的界面原型。直接对应了文档相应的界面。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3848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zh-CN" b="1" dirty="0"/>
              <a:t>用例</a:t>
            </a:r>
            <a:r>
              <a:rPr lang="zh-CN" altLang="en-US" b="1" dirty="0"/>
              <a:t>场景部分展示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3B2CDFC1-2BD5-45FA-8B27-FE413AA5F9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7021874"/>
              </p:ext>
            </p:extLst>
          </p:nvPr>
        </p:nvGraphicFramePr>
        <p:xfrm>
          <a:off x="3923928" y="280958"/>
          <a:ext cx="4031776" cy="4572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15888">
                  <a:extLst>
                    <a:ext uri="{9D8B030D-6E8A-4147-A177-3AD203B41FA5}">
                      <a16:colId xmlns:a16="http://schemas.microsoft.com/office/drawing/2014/main" val="2135627513"/>
                    </a:ext>
                  </a:extLst>
                </a:gridCol>
                <a:gridCol w="2015888">
                  <a:extLst>
                    <a:ext uri="{9D8B030D-6E8A-4147-A177-3AD203B41FA5}">
                      <a16:colId xmlns:a16="http://schemas.microsoft.com/office/drawing/2014/main" val="130005022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ID和名称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T-1-2,教师忘记密码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extLst>
                  <a:ext uri="{0D108BD9-81ED-4DB2-BD59-A6C34878D82A}">
                    <a16:rowId xmlns:a16="http://schemas.microsoft.com/office/drawing/2014/main" val="3081132139"/>
                  </a:ext>
                </a:extLst>
              </a:tr>
              <a:tr h="13593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创建人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周德阳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extLst>
                  <a:ext uri="{0D108BD9-81ED-4DB2-BD59-A6C34878D82A}">
                    <a16:rowId xmlns:a16="http://schemas.microsoft.com/office/drawing/2014/main" val="2567031137"/>
                  </a:ext>
                </a:extLst>
              </a:tr>
              <a:tr h="13593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创建时间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2018年12月19日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extLst>
                  <a:ext uri="{0D108BD9-81ED-4DB2-BD59-A6C34878D82A}">
                    <a16:rowId xmlns:a16="http://schemas.microsoft.com/office/drawing/2014/main" val="3839621068"/>
                  </a:ext>
                </a:extLst>
              </a:tr>
              <a:tr h="13593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操作者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教师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extLst>
                  <a:ext uri="{0D108BD9-81ED-4DB2-BD59-A6C34878D82A}">
                    <a16:rowId xmlns:a16="http://schemas.microsoft.com/office/drawing/2014/main" val="2217110446"/>
                  </a:ext>
                </a:extLst>
              </a:tr>
              <a:tr h="27185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描述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教师登录时忘记密码，需要找回自己的密码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extLst>
                  <a:ext uri="{0D108BD9-81ED-4DB2-BD59-A6C34878D82A}">
                    <a16:rowId xmlns:a16="http://schemas.microsoft.com/office/drawing/2014/main" val="2495241283"/>
                  </a:ext>
                </a:extLst>
              </a:tr>
              <a:tr h="27185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触发条件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教师在登录时，忘记自己的密码，希望找回自己的密码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extLst>
                  <a:ext uri="{0D108BD9-81ED-4DB2-BD59-A6C34878D82A}">
                    <a16:rowId xmlns:a16="http://schemas.microsoft.com/office/drawing/2014/main" val="4226165128"/>
                  </a:ext>
                </a:extLst>
              </a:tr>
              <a:tr h="27185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前置条件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教师已有一个注册账号且该账号未被冻结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extLst>
                  <a:ext uri="{0D108BD9-81ED-4DB2-BD59-A6C34878D82A}">
                    <a16:rowId xmlns:a16="http://schemas.microsoft.com/office/drawing/2014/main" val="2209263905"/>
                  </a:ext>
                </a:extLst>
              </a:tr>
              <a:tr h="40778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后置条件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1.教师新密码，邮箱验证码信息记录到数据库</a:t>
                      </a:r>
                      <a:endParaRPr lang="zh-CN" sz="12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2.显示登录界面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extLst>
                  <a:ext uri="{0D108BD9-81ED-4DB2-BD59-A6C34878D82A}">
                    <a16:rowId xmlns:a16="http://schemas.microsoft.com/office/drawing/2014/main" val="3658890050"/>
                  </a:ext>
                </a:extLst>
              </a:tr>
              <a:tr h="10874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正常流程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1-2.0教师找回密码</a:t>
                      </a:r>
                      <a:endParaRPr lang="zh-CN" sz="12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1.教师打开网站</a:t>
                      </a:r>
                      <a:r>
                        <a:rPr lang="en-US" sz="1200" u="sng" kern="100">
                          <a:effectLst/>
                          <a:hlinkClick r:id="rId3" action="ppaction://hlinkfile"/>
                        </a:rPr>
                        <a:t>登录页面</a:t>
                      </a:r>
                      <a:endParaRPr lang="zh-CN" sz="12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2.点击忘记密码</a:t>
                      </a:r>
                      <a:endParaRPr lang="zh-CN" sz="12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3.</a:t>
                      </a:r>
                      <a:r>
                        <a:rPr lang="en-US" sz="1200" u="sng" kern="100">
                          <a:effectLst/>
                          <a:hlinkClick r:id="rId4" action="ppaction://hlinkfile"/>
                        </a:rPr>
                        <a:t>填写用户名，新密码，确认新密码，邮箱，邮箱验证码。</a:t>
                      </a:r>
                      <a:endParaRPr lang="zh-CN" sz="12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4.信息正确，系统修改该用户的密码并且存储到系统中</a:t>
                      </a:r>
                      <a:endParaRPr lang="zh-CN" sz="12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5.返回登录界面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extLst>
                  <a:ext uri="{0D108BD9-81ED-4DB2-BD59-A6C34878D82A}">
                    <a16:rowId xmlns:a16="http://schemas.microsoft.com/office/drawing/2014/main" val="1627840894"/>
                  </a:ext>
                </a:extLst>
              </a:tr>
              <a:tr h="40778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可选流程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1-2.1教师取消修改密码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1.教师点击登录按钮，返回登录界面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8256" marR="58256" marT="0" marB="0"/>
                </a:tc>
                <a:extLst>
                  <a:ext uri="{0D108BD9-81ED-4DB2-BD59-A6C34878D82A}">
                    <a16:rowId xmlns:a16="http://schemas.microsoft.com/office/drawing/2014/main" val="11655573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73041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5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/>
      <p:bldP spid="106" grpId="0"/>
      <p:bldP spid="4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469548" y="1707654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用例场景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469548" y="2192514"/>
            <a:ext cx="2664296" cy="144231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用例场景参考了书上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IEEE830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的模板和网上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ISO9001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的模板进行了修改。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流程中对应的界面原型。直接对应了文档相应的界面。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3848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zh-CN" b="1" dirty="0"/>
              <a:t>用例</a:t>
            </a:r>
            <a:r>
              <a:rPr lang="zh-CN" altLang="en-US" b="1" dirty="0"/>
              <a:t>场景部分展示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FD98DA3-64E1-48E0-9006-0FF67A93C7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968377"/>
              </p:ext>
            </p:extLst>
          </p:nvPr>
        </p:nvGraphicFramePr>
        <p:xfrm>
          <a:off x="4290334" y="358142"/>
          <a:ext cx="3594034" cy="41148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97017">
                  <a:extLst>
                    <a:ext uri="{9D8B030D-6E8A-4147-A177-3AD203B41FA5}">
                      <a16:colId xmlns:a16="http://schemas.microsoft.com/office/drawing/2014/main" val="1850839362"/>
                    </a:ext>
                  </a:extLst>
                </a:gridCol>
                <a:gridCol w="1797017">
                  <a:extLst>
                    <a:ext uri="{9D8B030D-6E8A-4147-A177-3AD203B41FA5}">
                      <a16:colId xmlns:a16="http://schemas.microsoft.com/office/drawing/2014/main" val="2063020619"/>
                    </a:ext>
                  </a:extLst>
                </a:gridCol>
              </a:tblGrid>
              <a:tr h="163115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err="1">
                          <a:effectLst/>
                        </a:rPr>
                        <a:t>异常</a:t>
                      </a:r>
                      <a:endParaRPr lang="zh-CN" sz="9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6604" marR="4660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1-2.0E1用户名不存在或不匹配</a:t>
                      </a:r>
                      <a:endParaRPr lang="zh-CN" sz="900" kern="100" dirty="0">
                        <a:effectLst/>
                      </a:endParaRPr>
                    </a:p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198120" algn="l"/>
                        </a:tabLst>
                      </a:pPr>
                      <a:r>
                        <a:rPr lang="en-US" sz="900" kern="100" dirty="0" err="1">
                          <a:effectLst/>
                        </a:rPr>
                        <a:t>系统提示信息：</a:t>
                      </a:r>
                      <a:r>
                        <a:rPr lang="en-US" sz="900" u="sng" kern="100" dirty="0" err="1">
                          <a:effectLst/>
                          <a:hlinkClick r:id="rId3" action="ppaction://hlinkfile"/>
                        </a:rPr>
                        <a:t>用户名不存在或用户名不匹配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1-2.0E2新密码错误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1.系统提示信息：</a:t>
                      </a:r>
                      <a:r>
                        <a:rPr lang="en-US" sz="900" u="sng" kern="100" dirty="0">
                          <a:effectLst/>
                          <a:hlinkClick r:id="rId4" action="ppaction://hlinkfile"/>
                        </a:rPr>
                        <a:t>密码长度小于6位或密码长度大于20位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1-2.0E3确认新密码错误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1.系统提示信息：</a:t>
                      </a:r>
                      <a:r>
                        <a:rPr lang="en-US" sz="900" u="sng" kern="100" dirty="0">
                          <a:effectLst/>
                          <a:hlinkClick r:id="rId5" action="ppaction://hlinkfile"/>
                        </a:rPr>
                        <a:t>确认新密码长度小于6位或密码长度大于20位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1.2.0E4邮箱不正确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1.系统提示信息：</a:t>
                      </a:r>
                      <a:r>
                        <a:rPr lang="en-US" sz="900" u="sng" kern="100" dirty="0">
                          <a:effectLst/>
                          <a:hlinkClick r:id="rId6" action="ppaction://hlinkfile"/>
                        </a:rPr>
                        <a:t>邮箱格式不匹配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1-2.0E5邮箱验证码不正确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1.系统提示信息：</a:t>
                      </a:r>
                      <a:r>
                        <a:rPr lang="en-US" sz="900" u="sng" kern="100" dirty="0">
                          <a:effectLst/>
                          <a:hlinkClick r:id="rId7" action="ppaction://hlinkfile"/>
                        </a:rPr>
                        <a:t>邮箱验证码不正确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 </a:t>
                      </a:r>
                      <a:endParaRPr lang="zh-CN" sz="9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6604" marR="46604" marT="0" marB="0"/>
                </a:tc>
                <a:extLst>
                  <a:ext uri="{0D108BD9-81ED-4DB2-BD59-A6C34878D82A}">
                    <a16:rowId xmlns:a16="http://schemas.microsoft.com/office/drawing/2014/main" val="1272844370"/>
                  </a:ext>
                </a:extLst>
              </a:tr>
              <a:tr h="217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err="1">
                          <a:effectLst/>
                        </a:rPr>
                        <a:t>输入</a:t>
                      </a:r>
                      <a:endParaRPr lang="zh-CN" sz="9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6604" marR="4660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1-2.0用户名，新密码，确认新密码，邮箱，邮箱验证码</a:t>
                      </a:r>
                      <a:endParaRPr lang="zh-CN" sz="9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6604" marR="46604" marT="0" marB="0"/>
                </a:tc>
                <a:extLst>
                  <a:ext uri="{0D108BD9-81ED-4DB2-BD59-A6C34878D82A}">
                    <a16:rowId xmlns:a16="http://schemas.microsoft.com/office/drawing/2014/main" val="1359077798"/>
                  </a:ext>
                </a:extLst>
              </a:tr>
              <a:tr h="10874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err="1">
                          <a:effectLst/>
                        </a:rPr>
                        <a:t>输出</a:t>
                      </a:r>
                      <a:endParaRPr lang="zh-CN" sz="9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6604" marR="4660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1-2.0 </a:t>
                      </a:r>
                      <a:r>
                        <a:rPr lang="en-US" sz="900" kern="100" dirty="0" err="1">
                          <a:effectLst/>
                        </a:rPr>
                        <a:t>错误信息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1.用户名不存在或用户名不匹配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2.密码长度小于6位或密码长度大于20位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3.确认新密码长度小于6位或密码长度大于20位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4.邮箱格式不匹配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5.邮箱验证码不正确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1-2.1 </a:t>
                      </a:r>
                      <a:r>
                        <a:rPr lang="en-US" sz="900" kern="100" dirty="0" err="1">
                          <a:effectLst/>
                        </a:rPr>
                        <a:t>修改密码正确</a:t>
                      </a:r>
                      <a:endParaRPr lang="zh-CN" sz="9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1.登录界面</a:t>
                      </a:r>
                      <a:endParaRPr lang="zh-CN" sz="9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6604" marR="46604" marT="0" marB="0"/>
                </a:tc>
                <a:extLst>
                  <a:ext uri="{0D108BD9-81ED-4DB2-BD59-A6C34878D82A}">
                    <a16:rowId xmlns:a16="http://schemas.microsoft.com/office/drawing/2014/main" val="3810873738"/>
                  </a:ext>
                </a:extLst>
              </a:tr>
              <a:tr h="21748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err="1">
                          <a:effectLst/>
                        </a:rPr>
                        <a:t>业务规则</a:t>
                      </a:r>
                      <a:endParaRPr lang="zh-CN" sz="9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6604" marR="4660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BR-T-2 </a:t>
                      </a:r>
                      <a:r>
                        <a:rPr lang="en-US" sz="900" kern="100" dirty="0" err="1">
                          <a:effectLst/>
                        </a:rPr>
                        <a:t>用户名，密码，邮箱，验证码符合规范且正确</a:t>
                      </a:r>
                      <a:endParaRPr lang="zh-CN" sz="9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6604" marR="46604" marT="0" marB="0"/>
                </a:tc>
                <a:extLst>
                  <a:ext uri="{0D108BD9-81ED-4DB2-BD59-A6C34878D82A}">
                    <a16:rowId xmlns:a16="http://schemas.microsoft.com/office/drawing/2014/main" val="4164169940"/>
                  </a:ext>
                </a:extLst>
              </a:tr>
              <a:tr h="10874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 err="1">
                          <a:effectLst/>
                        </a:rPr>
                        <a:t>优先级</a:t>
                      </a:r>
                      <a:endParaRPr lang="zh-CN" sz="9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6604" marR="4660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900" kern="100" dirty="0">
                          <a:effectLst/>
                        </a:rPr>
                        <a:t>0.8</a:t>
                      </a:r>
                      <a:r>
                        <a:rPr lang="en-US" sz="900" kern="100" dirty="0">
                          <a:effectLst/>
                        </a:rPr>
                        <a:t> </a:t>
                      </a:r>
                      <a:endParaRPr lang="zh-CN" sz="9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6604" marR="46604" marT="0" marB="0"/>
                </a:tc>
                <a:extLst>
                  <a:ext uri="{0D108BD9-81ED-4DB2-BD59-A6C34878D82A}">
                    <a16:rowId xmlns:a16="http://schemas.microsoft.com/office/drawing/2014/main" val="2641847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893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3239852" y="4595844"/>
            <a:ext cx="266429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界面原型采用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Axure RP 8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320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823A121C-904C-4FC5-A4FC-2BA8C1014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42" y="636826"/>
            <a:ext cx="7665022" cy="373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5444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3239852" y="4595844"/>
            <a:ext cx="266429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界面原型采用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Axure RP 8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320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DCEE66D7-EA3C-4FFA-8995-CA4BE40E6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586" y="617917"/>
            <a:ext cx="8118180" cy="397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2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2078723" y="4584985"/>
            <a:ext cx="4986554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对话框图，直接对应用例场景和界面原型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25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对话框图部分展示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3C713FE5-D3E3-498A-9D38-1DCC22E35F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4290188"/>
              </p:ext>
            </p:extLst>
          </p:nvPr>
        </p:nvGraphicFramePr>
        <p:xfrm>
          <a:off x="611560" y="771550"/>
          <a:ext cx="4228390" cy="373951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14195">
                  <a:extLst>
                    <a:ext uri="{9D8B030D-6E8A-4147-A177-3AD203B41FA5}">
                      <a16:colId xmlns:a16="http://schemas.microsoft.com/office/drawing/2014/main" val="2667944256"/>
                    </a:ext>
                  </a:extLst>
                </a:gridCol>
                <a:gridCol w="2114195">
                  <a:extLst>
                    <a:ext uri="{9D8B030D-6E8A-4147-A177-3AD203B41FA5}">
                      <a16:colId xmlns:a16="http://schemas.microsoft.com/office/drawing/2014/main" val="2838346340"/>
                    </a:ext>
                  </a:extLst>
                </a:gridCol>
              </a:tblGrid>
              <a:tr h="1304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ID和名称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A-1-1,管理员登陆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845386245"/>
                  </a:ext>
                </a:extLst>
              </a:tr>
              <a:tr h="1304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创建人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冯一鸣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4144394689"/>
                  </a:ext>
                </a:extLst>
              </a:tr>
              <a:tr h="1304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创建时间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2018年12月19日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2032156373"/>
                  </a:ext>
                </a:extLst>
              </a:tr>
              <a:tr h="1304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操作者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管理员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3482633340"/>
                  </a:ext>
                </a:extLst>
              </a:tr>
              <a:tr h="1304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描述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管理员输入账号密码进入系统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4021290004"/>
                  </a:ext>
                </a:extLst>
              </a:tr>
              <a:tr h="1304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触发条件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管理员希望进入系统管理网站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2710284967"/>
                  </a:ext>
                </a:extLst>
              </a:tr>
              <a:tr h="1304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前置条件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1.管理员的身份通过认证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3779771812"/>
                  </a:ext>
                </a:extLst>
              </a:tr>
              <a:tr h="1304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后置条件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1.管理员进入网站管理页面</a:t>
                      </a:r>
                      <a:endParaRPr lang="zh-CN" sz="1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1608085079"/>
                  </a:ext>
                </a:extLst>
              </a:tr>
              <a:tr h="78295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正常流程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1-1.0输入账号密码进入网站</a:t>
                      </a:r>
                      <a:endParaRPr lang="zh-CN" sz="10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1.管理员打开网站</a:t>
                      </a:r>
                      <a:r>
                        <a:rPr lang="en-US" sz="1000" u="sng" kern="100" dirty="0">
                          <a:effectLst/>
                          <a:hlinkClick r:id="rId3" action="ppaction://hlinkfile"/>
                        </a:rPr>
                        <a:t>登陆页面</a:t>
                      </a:r>
                      <a:endParaRPr lang="zh-CN" sz="10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2.管理员输入账号，密码</a:t>
                      </a:r>
                      <a:endParaRPr lang="zh-CN" sz="10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3.点击登陆</a:t>
                      </a:r>
                      <a:endParaRPr lang="zh-CN" sz="10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3.账号密码正确，进入</a:t>
                      </a:r>
                      <a:r>
                        <a:rPr lang="en-US" sz="1000" u="sng" kern="100" dirty="0">
                          <a:effectLst/>
                          <a:hlinkClick r:id="rId4" action="ppaction://hlinkfile"/>
                        </a:rPr>
                        <a:t>网站管理首页</a:t>
                      </a:r>
                      <a:endParaRPr lang="zh-CN" sz="1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3011349307"/>
                  </a:ext>
                </a:extLst>
              </a:tr>
              <a:tr h="1304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可选流程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无</a:t>
                      </a:r>
                      <a:endParaRPr lang="zh-CN" sz="1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3565904889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异常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1-1.0E1账号密码错误</a:t>
                      </a:r>
                      <a:endParaRPr lang="zh-CN" sz="10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u="sng" kern="100" dirty="0">
                          <a:effectLst/>
                          <a:hlinkClick r:id="rId5" action="ppaction://hlinkfile"/>
                        </a:rPr>
                        <a:t>1.系统提示信息：账号或密码错误</a:t>
                      </a:r>
                      <a:endParaRPr lang="zh-CN" sz="10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1-1.0E2账号不存在</a:t>
                      </a:r>
                      <a:endParaRPr lang="zh-CN" sz="10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u="sng" kern="100" dirty="0">
                          <a:effectLst/>
                          <a:hlinkClick r:id="rId6" action="ppaction://hlinkfile"/>
                        </a:rPr>
                        <a:t>1.系统提示信息：账号不存在</a:t>
                      </a:r>
                      <a:endParaRPr lang="zh-CN" sz="1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4033054762"/>
                  </a:ext>
                </a:extLst>
              </a:tr>
              <a:tr h="1304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输入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1-1.0账号，密码，</a:t>
                      </a:r>
                      <a:r>
                        <a:rPr lang="en-US" sz="1000" u="sng" kern="100" dirty="0">
                          <a:effectLst/>
                          <a:hlinkClick r:id="rId3" action="ppaction://hlinkfile"/>
                        </a:rPr>
                        <a:t>登陆页面</a:t>
                      </a:r>
                      <a:endParaRPr lang="zh-CN" sz="1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325151569"/>
                  </a:ext>
                </a:extLst>
              </a:tr>
              <a:tr h="26098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输出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1-1.0账号或密码错误，账号不存在，</a:t>
                      </a:r>
                      <a:r>
                        <a:rPr lang="en-US" sz="1000" u="sng" kern="100" dirty="0">
                          <a:effectLst/>
                          <a:hlinkClick r:id="rId4" action="ppaction://hlinkfile"/>
                        </a:rPr>
                        <a:t>网站管理首页</a:t>
                      </a:r>
                      <a:endParaRPr lang="zh-CN" sz="1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1763978448"/>
                  </a:ext>
                </a:extLst>
              </a:tr>
              <a:tr h="26098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业务规则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BR-A-1账号，密码必须正确，与数据库中数据相匹配</a:t>
                      </a:r>
                      <a:endParaRPr lang="zh-CN" sz="1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2007277221"/>
                  </a:ext>
                </a:extLst>
              </a:tr>
              <a:tr h="1304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优先级</a:t>
                      </a:r>
                      <a:endParaRPr lang="zh-CN" sz="10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00" kern="100" dirty="0">
                          <a:effectLst/>
                        </a:rPr>
                        <a:t> </a:t>
                      </a:r>
                      <a:r>
                        <a:rPr lang="en-US" altLang="zh-CN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3.73</a:t>
                      </a:r>
                      <a:endParaRPr lang="zh-CN" sz="10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5925" marR="55925" marT="0" marB="0"/>
                </a:tc>
                <a:extLst>
                  <a:ext uri="{0D108BD9-81ED-4DB2-BD59-A6C34878D82A}">
                    <a16:rowId xmlns:a16="http://schemas.microsoft.com/office/drawing/2014/main" val="562496625"/>
                  </a:ext>
                </a:extLst>
              </a:tr>
            </a:tbl>
          </a:graphicData>
        </a:graphic>
      </p:graphicFrame>
      <p:pic>
        <p:nvPicPr>
          <p:cNvPr id="11" name="图片 10">
            <a:extLst>
              <a:ext uri="{FF2B5EF4-FFF2-40B4-BE49-F238E27FC236}">
                <a16:creationId xmlns:a16="http://schemas.microsoft.com/office/drawing/2014/main" id="{624815C3-407B-428D-8011-87B719E084DF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4932040" y="762317"/>
            <a:ext cx="4018915" cy="361886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1D44C1D-CBBD-468D-8B39-568CA87A00DE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1619672" y="852978"/>
            <a:ext cx="6187257" cy="351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3402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AutoShape 291"/>
          <p:cNvSpPr>
            <a:spLocks noChangeArrowheads="1"/>
          </p:cNvSpPr>
          <p:nvPr/>
        </p:nvSpPr>
        <p:spPr bwMode="auto">
          <a:xfrm flipV="1">
            <a:off x="7391400" y="1886956"/>
            <a:ext cx="5181600" cy="1295000"/>
          </a:xfrm>
          <a:prstGeom prst="parallelogram">
            <a:avLst>
              <a:gd name="adj" fmla="val 55130"/>
            </a:avLst>
          </a:prstGeom>
          <a:solidFill>
            <a:srgbClr val="414455"/>
          </a:solidFill>
          <a:ln>
            <a:noFill/>
          </a:ln>
          <a:effectLst/>
        </p:spPr>
        <p:txBody>
          <a:bodyPr wrap="none"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AutoShape 292"/>
          <p:cNvSpPr>
            <a:spLocks noChangeArrowheads="1"/>
          </p:cNvSpPr>
          <p:nvPr/>
        </p:nvSpPr>
        <p:spPr bwMode="auto">
          <a:xfrm flipV="1">
            <a:off x="-990600" y="1886956"/>
            <a:ext cx="5181600" cy="1295000"/>
          </a:xfrm>
          <a:prstGeom prst="parallelogram">
            <a:avLst>
              <a:gd name="adj" fmla="val 55130"/>
            </a:avLst>
          </a:prstGeom>
          <a:solidFill>
            <a:srgbClr val="414455"/>
          </a:solidFill>
          <a:ln>
            <a:noFill/>
          </a:ln>
          <a:effectLst/>
        </p:spPr>
        <p:txBody>
          <a:bodyPr wrap="none"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WordArt 293"/>
          <p:cNvSpPr>
            <a:spLocks noChangeArrowheads="1" noChangeShapeType="1" noTextEdit="1"/>
          </p:cNvSpPr>
          <p:nvPr/>
        </p:nvSpPr>
        <p:spPr bwMode="auto">
          <a:xfrm>
            <a:off x="1752600" y="2110724"/>
            <a:ext cx="1143000" cy="53323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blipFill dpi="0" rotWithShape="1">
                  <a:blip r:embed="rId3"/>
                  <a:srcRect/>
                  <a:tile tx="0" ty="0" sx="100000" sy="100000" flip="none" algn="tl"/>
                </a:blipFill>
                <a:effectLst>
                  <a:outerShdw dist="35921" dir="2700000" algn="ctr" rotWithShape="0">
                    <a:srgbClr val="000000">
                      <a:alpha val="8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44" name="WordArt 294"/>
          <p:cNvSpPr>
            <a:spLocks noChangeArrowheads="1" noChangeShapeType="1" noTextEdit="1"/>
          </p:cNvSpPr>
          <p:nvPr/>
        </p:nvSpPr>
        <p:spPr bwMode="auto">
          <a:xfrm>
            <a:off x="1763688" y="2779437"/>
            <a:ext cx="1143000" cy="15235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WordArt 20"/>
          <p:cNvSpPr>
            <a:spLocks noChangeArrowheads="1" noChangeShapeType="1" noTextEdit="1"/>
          </p:cNvSpPr>
          <p:nvPr/>
        </p:nvSpPr>
        <p:spPr bwMode="auto">
          <a:xfrm>
            <a:off x="3347864" y="770956"/>
            <a:ext cx="2286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1</a:t>
            </a:r>
            <a:endParaRPr lang="zh-CN" altLang="en-US" sz="3600" b="1" kern="1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46" name="Rectangle 22"/>
          <p:cNvSpPr>
            <a:spLocks noChangeArrowheads="1"/>
          </p:cNvSpPr>
          <p:nvPr/>
        </p:nvSpPr>
        <p:spPr bwMode="auto">
          <a:xfrm>
            <a:off x="3805064" y="822857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范围与愿景文档</a:t>
            </a:r>
          </a:p>
        </p:txBody>
      </p:sp>
      <p:sp>
        <p:nvSpPr>
          <p:cNvPr id="47" name="WordArt 20"/>
          <p:cNvSpPr>
            <a:spLocks noChangeArrowheads="1" noChangeShapeType="1" noTextEdit="1"/>
          </p:cNvSpPr>
          <p:nvPr/>
        </p:nvSpPr>
        <p:spPr bwMode="auto">
          <a:xfrm>
            <a:off x="3652664" y="1456545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2</a:t>
            </a:r>
            <a:endParaRPr lang="zh-CN" altLang="en-US" sz="3600" b="1" kern="1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48" name="Rectangle 22"/>
          <p:cNvSpPr>
            <a:spLocks noChangeArrowheads="1"/>
          </p:cNvSpPr>
          <p:nvPr/>
        </p:nvSpPr>
        <p:spPr bwMode="auto">
          <a:xfrm>
            <a:off x="4186064" y="1478913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用例文档</a:t>
            </a:r>
          </a:p>
        </p:txBody>
      </p:sp>
      <p:sp>
        <p:nvSpPr>
          <p:cNvPr id="49" name="WordArt 20"/>
          <p:cNvSpPr>
            <a:spLocks noChangeArrowheads="1" noChangeShapeType="1" noTextEdit="1"/>
          </p:cNvSpPr>
          <p:nvPr/>
        </p:nvSpPr>
        <p:spPr bwMode="auto">
          <a:xfrm>
            <a:off x="4033664" y="2137373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3</a:t>
            </a:r>
            <a:endParaRPr lang="zh-CN" altLang="en-US" sz="3600" b="1" kern="1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50" name="Rectangle 22"/>
          <p:cNvSpPr>
            <a:spLocks noChangeArrowheads="1"/>
          </p:cNvSpPr>
          <p:nvPr/>
        </p:nvSpPr>
        <p:spPr bwMode="auto">
          <a:xfrm>
            <a:off x="4556685" y="2176427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SRS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51" name="WordArt 20"/>
          <p:cNvSpPr>
            <a:spLocks noChangeArrowheads="1" noChangeShapeType="1" noTextEdit="1"/>
          </p:cNvSpPr>
          <p:nvPr/>
        </p:nvSpPr>
        <p:spPr bwMode="auto">
          <a:xfrm>
            <a:off x="4414664" y="2832483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4</a:t>
            </a:r>
            <a:endParaRPr lang="zh-CN" altLang="en-US" sz="3600" b="1" kern="1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52" name="Rectangle 22"/>
          <p:cNvSpPr>
            <a:spLocks noChangeArrowheads="1"/>
          </p:cNvSpPr>
          <p:nvPr/>
        </p:nvSpPr>
        <p:spPr bwMode="auto">
          <a:xfrm>
            <a:off x="4948064" y="2885354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</a:p>
        </p:txBody>
      </p:sp>
      <p:sp>
        <p:nvSpPr>
          <p:cNvPr id="53" name="WordArt 20"/>
          <p:cNvSpPr>
            <a:spLocks noChangeArrowheads="1" noChangeShapeType="1" noTextEdit="1"/>
          </p:cNvSpPr>
          <p:nvPr/>
        </p:nvSpPr>
        <p:spPr bwMode="auto">
          <a:xfrm>
            <a:off x="4757564" y="3594281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5</a:t>
            </a:r>
            <a:endParaRPr lang="zh-CN" altLang="en-US" sz="3600" b="1" kern="1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54" name="Rectangle 22"/>
          <p:cNvSpPr>
            <a:spLocks noChangeArrowheads="1"/>
          </p:cNvSpPr>
          <p:nvPr/>
        </p:nvSpPr>
        <p:spPr bwMode="auto">
          <a:xfrm>
            <a:off x="5290964" y="3594281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分工及评分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7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8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0" presetID="3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22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23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24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25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932040" y="1504217"/>
            <a:ext cx="2539798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SRS</a:t>
            </a: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837111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-255754" y="790501"/>
            <a:ext cx="7924098" cy="422423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en-US" altLang="zh-CN" b="1" dirty="0"/>
              <a:t>3.1.1 </a:t>
            </a:r>
            <a:r>
              <a:rPr lang="zh-CN" altLang="en-US" b="1" dirty="0"/>
              <a:t>正确性</a:t>
            </a:r>
            <a:endParaRPr lang="en-US" altLang="zh-CN" b="1" dirty="0"/>
          </a:p>
          <a:p>
            <a:pPr lvl="2"/>
            <a:r>
              <a:rPr lang="zh-CN" altLang="en-US" b="1" dirty="0"/>
              <a:t>       本系统在需求开发与设计阶段设计了详细的测试用例，用以测试并保证网站系统的正确性。</a:t>
            </a:r>
            <a:endParaRPr lang="en-US" altLang="zh-CN" b="1" dirty="0"/>
          </a:p>
          <a:p>
            <a:pPr lvl="2"/>
            <a:r>
              <a:rPr lang="en-US" altLang="zh-CN" b="1" dirty="0"/>
              <a:t>3.1.2 </a:t>
            </a:r>
            <a:r>
              <a:rPr lang="zh-CN" altLang="en-US" b="1" dirty="0"/>
              <a:t>可靠性</a:t>
            </a:r>
          </a:p>
          <a:p>
            <a:pPr lvl="2"/>
            <a:r>
              <a:rPr lang="zh-CN" altLang="en-US" b="1" dirty="0"/>
              <a:t>       本系统会自动更新、保存每天的运行日志，管理员也会定期在网站系统的运行时间内对网站进行备份，也可以设置自动备份，在发生异常事故时能及时恢复。</a:t>
            </a:r>
            <a:endParaRPr lang="en-US" altLang="zh-CN" b="1" dirty="0"/>
          </a:p>
          <a:p>
            <a:pPr lvl="2"/>
            <a:r>
              <a:rPr lang="en-US" altLang="zh-CN" b="1" dirty="0"/>
              <a:t>3.1.3 </a:t>
            </a:r>
            <a:r>
              <a:rPr lang="zh-CN" altLang="en-US" b="1" dirty="0"/>
              <a:t>易用性</a:t>
            </a:r>
          </a:p>
          <a:p>
            <a:pPr lvl="2"/>
            <a:r>
              <a:rPr lang="zh-CN" altLang="en-US" b="1" dirty="0"/>
              <a:t>       本系统在需求开发阶段与各用户代表进行了多次详细深入的访谈，并且在界面的设计上基本保持各类用户一致的体验。且网站有帮助功能附有用户手册。</a:t>
            </a:r>
            <a:endParaRPr lang="en-US" altLang="zh-CN" b="1" dirty="0"/>
          </a:p>
          <a:p>
            <a:pPr lvl="2"/>
            <a:r>
              <a:rPr lang="en-US" altLang="zh-CN" b="1" dirty="0"/>
              <a:t>3.1.4 </a:t>
            </a:r>
            <a:r>
              <a:rPr lang="zh-CN" altLang="en-US" b="1" dirty="0"/>
              <a:t>性能需求</a:t>
            </a:r>
            <a:endParaRPr lang="en-US" altLang="zh-CN" b="1" dirty="0"/>
          </a:p>
          <a:p>
            <a:pPr lvl="2"/>
            <a:r>
              <a:rPr lang="zh-CN" altLang="en-US" b="1" dirty="0"/>
              <a:t>       一个普通接受的响应时间标准为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en-US" altLang="zh-CN" b="1" dirty="0"/>
              <a:t>5</a:t>
            </a:r>
            <a:r>
              <a:rPr lang="zh-CN" altLang="en-US" b="1" dirty="0"/>
              <a:t>：</a:t>
            </a:r>
            <a:r>
              <a:rPr lang="en-US" altLang="zh-CN" b="1" dirty="0"/>
              <a:t>10</a:t>
            </a:r>
            <a:r>
              <a:rPr lang="zh-CN" altLang="en-US" b="1" dirty="0"/>
              <a:t>，故本网站响应时间要就在</a:t>
            </a:r>
            <a:r>
              <a:rPr lang="en-US" altLang="zh-CN" b="1" dirty="0"/>
              <a:t>2s</a:t>
            </a:r>
            <a:r>
              <a:rPr lang="zh-CN" altLang="en-US" b="1" dirty="0"/>
              <a:t>之内</a:t>
            </a:r>
          </a:p>
          <a:p>
            <a:pPr lvl="2"/>
            <a:endParaRPr lang="zh-CN" altLang="en-US" b="1" dirty="0"/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73316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非功能需求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35935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110574" y="915566"/>
            <a:ext cx="7924098" cy="367023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zh-CN" altLang="en-US" b="1" dirty="0"/>
              <a:t>小组规定：</a:t>
            </a:r>
            <a:endParaRPr lang="en-US" altLang="zh-CN" b="1" dirty="0"/>
          </a:p>
          <a:p>
            <a:pPr lvl="2"/>
            <a:r>
              <a:rPr lang="en-US" altLang="zh-CN" dirty="0"/>
              <a:t>       </a:t>
            </a:r>
            <a:r>
              <a:rPr lang="zh-CN" altLang="zh-CN" dirty="0"/>
              <a:t>优先级矩阵中的</a:t>
            </a:r>
            <a:r>
              <a:rPr lang="zh-CN" altLang="zh-CN" dirty="0">
                <a:solidFill>
                  <a:srgbClr val="FF0000"/>
                </a:solidFill>
              </a:rPr>
              <a:t>相对收益以及相对损失分别由各用户代表填写</a:t>
            </a:r>
            <a:r>
              <a:rPr lang="zh-CN" altLang="zh-CN" dirty="0"/>
              <a:t>，教师用户部分由教师代表</a:t>
            </a:r>
            <a:r>
              <a:rPr lang="en-US" altLang="zh-CN" dirty="0"/>
              <a:t>-</a:t>
            </a:r>
            <a:r>
              <a:rPr lang="zh-CN" altLang="zh-CN" dirty="0"/>
              <a:t>杨枨老师填写，管理员用户部分由管理员代表</a:t>
            </a:r>
            <a:r>
              <a:rPr lang="en-US" altLang="zh-CN" dirty="0"/>
              <a:t>-</a:t>
            </a:r>
            <a:r>
              <a:rPr lang="zh-CN" altLang="zh-CN" dirty="0"/>
              <a:t>学长或者学姐填写，学生用户代表部分由学生代表</a:t>
            </a:r>
            <a:r>
              <a:rPr lang="en-US" altLang="zh-CN" dirty="0"/>
              <a:t>-</a:t>
            </a:r>
            <a:r>
              <a:rPr lang="zh-CN" altLang="zh-CN" dirty="0"/>
              <a:t>陈铉文同学填写，</a:t>
            </a:r>
            <a:r>
              <a:rPr lang="en-US" altLang="zh-CN" dirty="0"/>
              <a:t>owner</a:t>
            </a:r>
            <a:r>
              <a:rPr lang="zh-CN" altLang="zh-CN" dirty="0"/>
              <a:t>部分由杨枨老师填写。</a:t>
            </a:r>
            <a:endParaRPr lang="en-US" altLang="zh-CN" dirty="0"/>
          </a:p>
          <a:p>
            <a:pPr lvl="2"/>
            <a:r>
              <a:rPr lang="en-US" altLang="zh-CN" dirty="0"/>
              <a:t>       </a:t>
            </a:r>
            <a:r>
              <a:rPr lang="zh-CN" altLang="zh-CN" dirty="0"/>
              <a:t>打分标准为：</a:t>
            </a:r>
            <a:r>
              <a:rPr lang="zh-CN" altLang="zh-CN" b="1" dirty="0">
                <a:solidFill>
                  <a:srgbClr val="FF0000"/>
                </a:solidFill>
              </a:rPr>
              <a:t>打分范围为</a:t>
            </a:r>
            <a:r>
              <a:rPr lang="en-US" altLang="zh-CN" b="1" dirty="0">
                <a:solidFill>
                  <a:srgbClr val="FF0000"/>
                </a:solidFill>
              </a:rPr>
              <a:t>1-9</a:t>
            </a:r>
            <a:r>
              <a:rPr lang="en-US" altLang="zh-CN" dirty="0"/>
              <a:t>,1</a:t>
            </a:r>
            <a:r>
              <a:rPr lang="zh-CN" altLang="zh-CN" dirty="0"/>
              <a:t>代表影响非常轻微，</a:t>
            </a:r>
            <a:r>
              <a:rPr lang="en-US" altLang="zh-CN" dirty="0"/>
              <a:t>2</a:t>
            </a:r>
            <a:r>
              <a:rPr lang="zh-CN" altLang="zh-CN" dirty="0"/>
              <a:t>代表影响轻微，</a:t>
            </a:r>
            <a:r>
              <a:rPr lang="en-US" altLang="zh-CN" dirty="0"/>
              <a:t>3</a:t>
            </a:r>
            <a:r>
              <a:rPr lang="zh-CN" altLang="zh-CN" dirty="0"/>
              <a:t>代表影响较为轻微，</a:t>
            </a:r>
            <a:r>
              <a:rPr lang="en-US" altLang="zh-CN" dirty="0"/>
              <a:t>4</a:t>
            </a:r>
            <a:r>
              <a:rPr lang="zh-CN" altLang="zh-CN" dirty="0"/>
              <a:t>代表影响一般，</a:t>
            </a:r>
            <a:r>
              <a:rPr lang="en-US" altLang="zh-CN" dirty="0"/>
              <a:t>5</a:t>
            </a:r>
            <a:r>
              <a:rPr lang="zh-CN" altLang="zh-CN" dirty="0"/>
              <a:t>代表影响有点重要，</a:t>
            </a:r>
            <a:r>
              <a:rPr lang="en-US" altLang="zh-CN" dirty="0"/>
              <a:t>6</a:t>
            </a:r>
            <a:r>
              <a:rPr lang="zh-CN" altLang="zh-CN" dirty="0"/>
              <a:t>代表影响较为重要，</a:t>
            </a:r>
            <a:r>
              <a:rPr lang="en-US" altLang="zh-CN" dirty="0"/>
              <a:t>7</a:t>
            </a:r>
            <a:r>
              <a:rPr lang="zh-CN" altLang="zh-CN" dirty="0"/>
              <a:t>代表影响重要，</a:t>
            </a:r>
            <a:r>
              <a:rPr lang="en-US" altLang="zh-CN" dirty="0"/>
              <a:t>8</a:t>
            </a:r>
            <a:r>
              <a:rPr lang="zh-CN" altLang="zh-CN" dirty="0"/>
              <a:t>代表影响很重要，</a:t>
            </a:r>
            <a:r>
              <a:rPr lang="en-US" altLang="zh-CN" dirty="0"/>
              <a:t>9</a:t>
            </a:r>
            <a:r>
              <a:rPr lang="zh-CN" altLang="zh-CN" dirty="0"/>
              <a:t>代表极具影响。</a:t>
            </a:r>
            <a:endParaRPr lang="en-US" altLang="zh-CN" dirty="0"/>
          </a:p>
          <a:p>
            <a:pPr lvl="2"/>
            <a:r>
              <a:rPr lang="en-US" altLang="zh-CN" b="1" dirty="0">
                <a:solidFill>
                  <a:srgbClr val="FF0000"/>
                </a:solidFill>
              </a:rPr>
              <a:t>       </a:t>
            </a:r>
            <a:r>
              <a:rPr lang="zh-CN" altLang="zh-CN" b="1" dirty="0">
                <a:solidFill>
                  <a:srgbClr val="FF0000"/>
                </a:solidFill>
              </a:rPr>
              <a:t>优先级</a:t>
            </a:r>
            <a:r>
              <a:rPr lang="en-US" altLang="zh-CN" b="1" dirty="0">
                <a:solidFill>
                  <a:srgbClr val="FF0000"/>
                </a:solidFill>
              </a:rPr>
              <a:t>=A*</a:t>
            </a:r>
            <a:r>
              <a:rPr lang="zh-CN" altLang="zh-CN" b="1" dirty="0">
                <a:solidFill>
                  <a:srgbClr val="FF0000"/>
                </a:solidFill>
              </a:rPr>
              <a:t>价值</a:t>
            </a:r>
            <a:r>
              <a:rPr lang="en-US" altLang="zh-CN" b="1" dirty="0">
                <a:solidFill>
                  <a:srgbClr val="FF0000"/>
                </a:solidFill>
              </a:rPr>
              <a:t>%/</a:t>
            </a:r>
            <a:r>
              <a:rPr lang="zh-CN" altLang="zh-CN" b="1" dirty="0">
                <a:solidFill>
                  <a:srgbClr val="FF0000"/>
                </a:solidFill>
              </a:rPr>
              <a:t>（成本</a:t>
            </a:r>
            <a:r>
              <a:rPr lang="en-US" altLang="zh-CN" b="1" dirty="0">
                <a:solidFill>
                  <a:srgbClr val="FF0000"/>
                </a:solidFill>
              </a:rPr>
              <a:t>%+0.5*</a:t>
            </a:r>
            <a:r>
              <a:rPr lang="zh-CN" altLang="zh-CN" b="1" dirty="0">
                <a:solidFill>
                  <a:srgbClr val="FF0000"/>
                </a:solidFill>
              </a:rPr>
              <a:t>风险</a:t>
            </a:r>
            <a:r>
              <a:rPr lang="en-US" altLang="zh-CN" b="1" dirty="0">
                <a:solidFill>
                  <a:srgbClr val="FF0000"/>
                </a:solidFill>
              </a:rPr>
              <a:t>%</a:t>
            </a:r>
            <a:r>
              <a:rPr lang="zh-CN" altLang="zh-CN" b="1" dirty="0">
                <a:solidFill>
                  <a:srgbClr val="FF0000"/>
                </a:solidFill>
              </a:rPr>
              <a:t>）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2"/>
            <a:r>
              <a:rPr lang="zh-CN" altLang="en-US" b="1" dirty="0"/>
              <a:t>（</a:t>
            </a:r>
            <a:r>
              <a:rPr lang="zh-CN" altLang="zh-CN" dirty="0"/>
              <a:t>各代表类别权重</a:t>
            </a:r>
            <a:r>
              <a:rPr lang="en-US" altLang="zh-CN" dirty="0"/>
              <a:t>A</a:t>
            </a:r>
            <a:r>
              <a:rPr lang="zh-CN" altLang="zh-CN" dirty="0"/>
              <a:t>：客户代表</a:t>
            </a:r>
            <a:r>
              <a:rPr lang="en-US" altLang="zh-CN" dirty="0"/>
              <a:t>*1.5</a:t>
            </a:r>
            <a:r>
              <a:rPr lang="zh-CN" altLang="zh-CN" dirty="0"/>
              <a:t>；用户代表</a:t>
            </a:r>
            <a:r>
              <a:rPr lang="en-US" altLang="zh-CN" dirty="0"/>
              <a:t>*1.0</a:t>
            </a:r>
            <a:r>
              <a:rPr lang="zh-CN" altLang="zh-CN" dirty="0"/>
              <a:t>；游客代表</a:t>
            </a:r>
            <a:r>
              <a:rPr lang="en-US" altLang="zh-CN" dirty="0"/>
              <a:t>*0.5</a:t>
            </a:r>
            <a:r>
              <a:rPr lang="zh-CN" altLang="zh-CN" dirty="0"/>
              <a:t>）</a:t>
            </a:r>
            <a:endParaRPr lang="en-US" altLang="zh-CN" dirty="0"/>
          </a:p>
          <a:p>
            <a:pPr lvl="2"/>
            <a:r>
              <a:rPr lang="zh-CN" altLang="en-US" b="1" dirty="0"/>
              <a:t>根据小组选题情况，我们将用户分为四类（教师、学生、案例拥有者、管理员）进行需求优先级排序。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19483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需求优先级打分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27493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19483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需求优先级打分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36AD953A-C7BD-45EF-8DDD-675636D10815}"/>
              </a:ext>
            </a:extLst>
          </p:cNvPr>
          <p:cNvSpPr txBox="1"/>
          <p:nvPr/>
        </p:nvSpPr>
        <p:spPr>
          <a:xfrm>
            <a:off x="827584" y="1563638"/>
            <a:ext cx="3384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部分案例拥有者需求优先级</a:t>
            </a:r>
            <a:endParaRPr lang="en-US" altLang="zh-CN" dirty="0"/>
          </a:p>
          <a:p>
            <a:r>
              <a:rPr lang="zh-CN" altLang="en-US" dirty="0"/>
              <a:t>打分表展示</a:t>
            </a:r>
            <a:endParaRPr lang="en-US" altLang="zh-CN" dirty="0"/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767C35B7-40C2-4B81-A65B-05F4945B5F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086237"/>
              </p:ext>
            </p:extLst>
          </p:nvPr>
        </p:nvGraphicFramePr>
        <p:xfrm>
          <a:off x="4211960" y="117702"/>
          <a:ext cx="4077800" cy="49080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3967">
                  <a:extLst>
                    <a:ext uri="{9D8B030D-6E8A-4147-A177-3AD203B41FA5}">
                      <a16:colId xmlns:a16="http://schemas.microsoft.com/office/drawing/2014/main" val="2998235097"/>
                    </a:ext>
                  </a:extLst>
                </a:gridCol>
                <a:gridCol w="318578">
                  <a:extLst>
                    <a:ext uri="{9D8B030D-6E8A-4147-A177-3AD203B41FA5}">
                      <a16:colId xmlns:a16="http://schemas.microsoft.com/office/drawing/2014/main" val="1398167046"/>
                    </a:ext>
                  </a:extLst>
                </a:gridCol>
                <a:gridCol w="339817">
                  <a:extLst>
                    <a:ext uri="{9D8B030D-6E8A-4147-A177-3AD203B41FA5}">
                      <a16:colId xmlns:a16="http://schemas.microsoft.com/office/drawing/2014/main" val="495187092"/>
                    </a:ext>
                  </a:extLst>
                </a:gridCol>
                <a:gridCol w="361055">
                  <a:extLst>
                    <a:ext uri="{9D8B030D-6E8A-4147-A177-3AD203B41FA5}">
                      <a16:colId xmlns:a16="http://schemas.microsoft.com/office/drawing/2014/main" val="3378626748"/>
                    </a:ext>
                  </a:extLst>
                </a:gridCol>
                <a:gridCol w="361055">
                  <a:extLst>
                    <a:ext uri="{9D8B030D-6E8A-4147-A177-3AD203B41FA5}">
                      <a16:colId xmlns:a16="http://schemas.microsoft.com/office/drawing/2014/main" val="2715227062"/>
                    </a:ext>
                  </a:extLst>
                </a:gridCol>
                <a:gridCol w="318578">
                  <a:extLst>
                    <a:ext uri="{9D8B030D-6E8A-4147-A177-3AD203B41FA5}">
                      <a16:colId xmlns:a16="http://schemas.microsoft.com/office/drawing/2014/main" val="3315928212"/>
                    </a:ext>
                  </a:extLst>
                </a:gridCol>
                <a:gridCol w="276102">
                  <a:extLst>
                    <a:ext uri="{9D8B030D-6E8A-4147-A177-3AD203B41FA5}">
                      <a16:colId xmlns:a16="http://schemas.microsoft.com/office/drawing/2014/main" val="2920445924"/>
                    </a:ext>
                  </a:extLst>
                </a:gridCol>
                <a:gridCol w="350436">
                  <a:extLst>
                    <a:ext uri="{9D8B030D-6E8A-4147-A177-3AD203B41FA5}">
                      <a16:colId xmlns:a16="http://schemas.microsoft.com/office/drawing/2014/main" val="1454196246"/>
                    </a:ext>
                  </a:extLst>
                </a:gridCol>
                <a:gridCol w="318578">
                  <a:extLst>
                    <a:ext uri="{9D8B030D-6E8A-4147-A177-3AD203B41FA5}">
                      <a16:colId xmlns:a16="http://schemas.microsoft.com/office/drawing/2014/main" val="3581968343"/>
                    </a:ext>
                  </a:extLst>
                </a:gridCol>
                <a:gridCol w="339817">
                  <a:extLst>
                    <a:ext uri="{9D8B030D-6E8A-4147-A177-3AD203B41FA5}">
                      <a16:colId xmlns:a16="http://schemas.microsoft.com/office/drawing/2014/main" val="2753586702"/>
                    </a:ext>
                  </a:extLst>
                </a:gridCol>
                <a:gridCol w="339817">
                  <a:extLst>
                    <a:ext uri="{9D8B030D-6E8A-4147-A177-3AD203B41FA5}">
                      <a16:colId xmlns:a16="http://schemas.microsoft.com/office/drawing/2014/main" val="1443328753"/>
                    </a:ext>
                  </a:extLst>
                </a:gridCol>
              </a:tblGrid>
              <a:tr h="28202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功能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相对收益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相对损失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总价值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价值</a:t>
                      </a:r>
                      <a:r>
                        <a:rPr lang="en-US" altLang="zh-CN" sz="800" u="none" strike="noStrike">
                          <a:effectLst/>
                        </a:rPr>
                        <a:t>%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相对成本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成本</a:t>
                      </a:r>
                      <a:r>
                        <a:rPr lang="en-US" altLang="zh-CN" sz="800" u="none" strike="noStrike">
                          <a:effectLst/>
                        </a:rPr>
                        <a:t>%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相对风险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风险</a:t>
                      </a:r>
                      <a:r>
                        <a:rPr lang="en-US" altLang="zh-CN" sz="800" u="none" strike="noStrike">
                          <a:effectLst/>
                        </a:rPr>
                        <a:t>%</a:t>
                      </a:r>
                      <a:endParaRPr lang="en-US" altLang="zh-CN" sz="80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用户权值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>
                          <a:effectLst/>
                        </a:rPr>
                        <a:t>优先级</a:t>
                      </a:r>
                      <a:endParaRPr lang="zh-CN" altLang="en-US" sz="800" b="1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extLst>
                  <a:ext uri="{0D108BD9-81ED-4DB2-BD59-A6C34878D82A}">
                    <a16:rowId xmlns:a16="http://schemas.microsoft.com/office/drawing/2014/main" val="3103864928"/>
                  </a:ext>
                </a:extLst>
              </a:tr>
              <a:tr h="254476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案例拥有者登陆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19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3.9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0.6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4.30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1932787634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 取消新增任务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22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4.5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3.0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0.93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3534308592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修改案例描述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22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4.5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0.83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3218252705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修改案例类型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22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4.5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0.83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1076354499"/>
                  </a:ext>
                </a:extLst>
              </a:tr>
              <a:tr h="254476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案例拥有者浏览现有案例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3.0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0.81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1401988213"/>
                  </a:ext>
                </a:extLst>
              </a:tr>
              <a:tr h="254476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取消正在申请的案例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19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3.9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3.0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0.81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2706169989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修改案例名称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4.3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0.79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1509431635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新增任务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4.3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4.1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0.75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3059863977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删除任务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19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3.9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0.72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776499295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删除案例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22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4.5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4.3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4.1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0.71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3314144597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删除角色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22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4.5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4.3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4.1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0.71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1979473452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修改任务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22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4.5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4.3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4.7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0.68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4196470345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新建案例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0.68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1335828332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模拟新建案例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24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4.9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4.9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4.7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0.68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3736825094"/>
                  </a:ext>
                </a:extLst>
              </a:tr>
              <a:tr h="254476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查看申请案例信息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3.1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3.0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0.64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607670020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新增角色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4.3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4.1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0.58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4188036473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保存新版本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3.1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0.57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1641121545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申请发布案例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3.1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0.57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3910019706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查看现有实例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3.1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0.57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1786838243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删除实例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3.1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3.6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0.57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3191549559"/>
                  </a:ext>
                </a:extLst>
              </a:tr>
              <a:tr h="254476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查看当前的模拟案例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20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4.1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4.9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4.7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0.57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278931578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查看甘特图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4.3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9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5.5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9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5.3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0.53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2874382761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删除模拟案例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16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3.3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4.3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4.1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0.52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654460273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修改角色信息 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3.7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4.9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4.7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0.51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1120027638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管理实例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3.1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4.3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7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4.1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0.48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3147105494"/>
                  </a:ext>
                </a:extLst>
              </a:tr>
              <a:tr h="15276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版本回滚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5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14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2.9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4.9 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u="none" strike="noStrike">
                          <a:effectLst/>
                        </a:rPr>
                        <a:t>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4.7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0.40 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1005061049"/>
                  </a:ext>
                </a:extLst>
              </a:tr>
              <a:tr h="14571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>
                          <a:effectLst/>
                        </a:rPr>
                        <a:t>合计</a:t>
                      </a:r>
                      <a:endParaRPr lang="zh-CN" altLang="en-US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158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172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488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100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164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100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900" u="none" strike="noStrike">
                          <a:effectLst/>
                        </a:rPr>
                        <a:t>169</a:t>
                      </a:r>
                      <a:endParaRPr lang="en-US" altLang="zh-CN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800" u="none" strike="noStrike">
                          <a:effectLst/>
                        </a:rPr>
                        <a:t>100</a:t>
                      </a:r>
                      <a:endParaRPr lang="en-US" altLang="zh-CN" sz="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900" u="none" strike="noStrike">
                          <a:effectLst/>
                        </a:rPr>
                        <a:t>　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5876" marR="5876" marT="5876" marB="0" anchor="b"/>
                </a:tc>
                <a:extLst>
                  <a:ext uri="{0D108BD9-81ED-4DB2-BD59-A6C34878D82A}">
                    <a16:rowId xmlns:a16="http://schemas.microsoft.com/office/drawing/2014/main" val="29584771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2469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-329461" y="1131590"/>
            <a:ext cx="3024336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zh-CN" altLang="en-US" dirty="0"/>
              <a:t>用例级别数据字典</a:t>
            </a:r>
            <a:endParaRPr lang="en-US" altLang="zh-CN" dirty="0"/>
          </a:p>
          <a:p>
            <a:pPr lvl="2"/>
            <a:r>
              <a:rPr lang="zh-CN" altLang="en-US" dirty="0"/>
              <a:t>共 </a:t>
            </a:r>
            <a:r>
              <a:rPr lang="en-US" altLang="zh-CN" dirty="0"/>
              <a:t>144</a:t>
            </a:r>
            <a:r>
              <a:rPr lang="zh-CN" altLang="en-US" dirty="0"/>
              <a:t>项数据元素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3E258420-EA92-4B4B-9986-CB734478EE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388055"/>
              </p:ext>
            </p:extLst>
          </p:nvPr>
        </p:nvGraphicFramePr>
        <p:xfrm>
          <a:off x="3649913" y="171450"/>
          <a:ext cx="4024080" cy="4800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04719">
                  <a:extLst>
                    <a:ext uri="{9D8B030D-6E8A-4147-A177-3AD203B41FA5}">
                      <a16:colId xmlns:a16="http://schemas.microsoft.com/office/drawing/2014/main" val="691583903"/>
                    </a:ext>
                  </a:extLst>
                </a:gridCol>
                <a:gridCol w="804719">
                  <a:extLst>
                    <a:ext uri="{9D8B030D-6E8A-4147-A177-3AD203B41FA5}">
                      <a16:colId xmlns:a16="http://schemas.microsoft.com/office/drawing/2014/main" val="688423507"/>
                    </a:ext>
                  </a:extLst>
                </a:gridCol>
                <a:gridCol w="804719">
                  <a:extLst>
                    <a:ext uri="{9D8B030D-6E8A-4147-A177-3AD203B41FA5}">
                      <a16:colId xmlns:a16="http://schemas.microsoft.com/office/drawing/2014/main" val="47756068"/>
                    </a:ext>
                  </a:extLst>
                </a:gridCol>
                <a:gridCol w="804719">
                  <a:extLst>
                    <a:ext uri="{9D8B030D-6E8A-4147-A177-3AD203B41FA5}">
                      <a16:colId xmlns:a16="http://schemas.microsoft.com/office/drawing/2014/main" val="2186489028"/>
                    </a:ext>
                  </a:extLst>
                </a:gridCol>
                <a:gridCol w="805204">
                  <a:extLst>
                    <a:ext uri="{9D8B030D-6E8A-4147-A177-3AD203B41FA5}">
                      <a16:colId xmlns:a16="http://schemas.microsoft.com/office/drawing/2014/main" val="2476729658"/>
                    </a:ext>
                  </a:extLst>
                </a:gridCol>
              </a:tblGrid>
              <a:tr h="3056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数据元素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数据构成或者数据类型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数据长度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数据取值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extLst>
                  <a:ext uri="{0D108BD9-81ED-4DB2-BD59-A6C34878D82A}">
                    <a16:rowId xmlns:a16="http://schemas.microsoft.com/office/drawing/2014/main" val="554792995"/>
                  </a:ext>
                </a:extLst>
              </a:tr>
              <a:tr h="45843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系统登入申请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系统登入申请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用户ID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+用户名称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+用户密码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extLst>
                  <a:ext uri="{0D108BD9-81ED-4DB2-BD59-A6C34878D82A}">
                    <a16:rowId xmlns:a16="http://schemas.microsoft.com/office/drawing/2014/main" val="2593306580"/>
                  </a:ext>
                </a:extLst>
              </a:tr>
              <a:tr h="45843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用户ID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唯一地标识用户的关键域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Int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8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系统生成的序列号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extLst>
                  <a:ext uri="{0D108BD9-81ED-4DB2-BD59-A6C34878D82A}">
                    <a16:rowId xmlns:a16="http://schemas.microsoft.com/office/drawing/2014/main" val="3117901059"/>
                  </a:ext>
                </a:extLst>
              </a:tr>
              <a:tr h="3056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用户名称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用户的名字或昵称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255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extLst>
                  <a:ext uri="{0D108BD9-81ED-4DB2-BD59-A6C34878D82A}">
                    <a16:rowId xmlns:a16="http://schemas.microsoft.com/office/drawing/2014/main" val="3250691579"/>
                  </a:ext>
                </a:extLst>
              </a:tr>
              <a:tr h="3056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用户密码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err="1">
                          <a:effectLst/>
                        </a:rPr>
                        <a:t>用户自定义的密码信息</a:t>
                      </a:r>
                      <a:endParaRPr lang="zh-CN" sz="105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255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extLst>
                  <a:ext uri="{0D108BD9-81ED-4DB2-BD59-A6C34878D82A}">
                    <a16:rowId xmlns:a16="http://schemas.microsoft.com/office/drawing/2014/main" val="3530856445"/>
                  </a:ext>
                </a:extLst>
              </a:tr>
              <a:tr h="122250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忘记密码申请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忘记密码，进行新密码设置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申请ID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+用户名称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+用户密码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+确认密码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+真实姓名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+身份证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+邮箱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+验证码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extLst>
                  <a:ext uri="{0D108BD9-81ED-4DB2-BD59-A6C34878D82A}">
                    <a16:rowId xmlns:a16="http://schemas.microsoft.com/office/drawing/2014/main" val="181769806"/>
                  </a:ext>
                </a:extLst>
              </a:tr>
              <a:tr h="76406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确认密码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用户在进行新密码设置时再次输入密码进行确认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255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extLst>
                  <a:ext uri="{0D108BD9-81ED-4DB2-BD59-A6C34878D82A}">
                    <a16:rowId xmlns:a16="http://schemas.microsoft.com/office/drawing/2014/main" val="302071236"/>
                  </a:ext>
                </a:extLst>
              </a:tr>
              <a:tr h="30562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真实姓名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用户的真实姓名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255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extLst>
                  <a:ext uri="{0D108BD9-81ED-4DB2-BD59-A6C34878D82A}">
                    <a16:rowId xmlns:a16="http://schemas.microsoft.com/office/drawing/2014/main" val="1047174729"/>
                  </a:ext>
                </a:extLst>
              </a:tr>
              <a:tr h="45843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身份证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一组合法的18位的用户身份证号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varchar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255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5491" marR="65491" marT="0" marB="0"/>
                </a:tc>
                <a:extLst>
                  <a:ext uri="{0D108BD9-81ED-4DB2-BD59-A6C34878D82A}">
                    <a16:rowId xmlns:a16="http://schemas.microsoft.com/office/drawing/2014/main" val="38501478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15489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-396552" y="1203598"/>
            <a:ext cx="7924098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zh-CN" altLang="en-US" dirty="0"/>
              <a:t>数据库级别数据字典</a:t>
            </a:r>
            <a:endParaRPr lang="en-US" altLang="zh-CN" dirty="0"/>
          </a:p>
          <a:p>
            <a:pPr lvl="2"/>
            <a:r>
              <a:rPr lang="en-US" altLang="zh-CN" dirty="0"/>
              <a:t>17</a:t>
            </a:r>
            <a:r>
              <a:rPr lang="zh-CN" altLang="en-US" dirty="0"/>
              <a:t>个表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2073ABEA-23A6-472E-98ED-A85A1618D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185243"/>
              </p:ext>
            </p:extLst>
          </p:nvPr>
        </p:nvGraphicFramePr>
        <p:xfrm>
          <a:off x="2915816" y="1131590"/>
          <a:ext cx="6120681" cy="3387717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623871">
                  <a:extLst>
                    <a:ext uri="{9D8B030D-6E8A-4147-A177-3AD203B41FA5}">
                      <a16:colId xmlns:a16="http://schemas.microsoft.com/office/drawing/2014/main" val="508811803"/>
                    </a:ext>
                  </a:extLst>
                </a:gridCol>
                <a:gridCol w="1028223">
                  <a:extLst>
                    <a:ext uri="{9D8B030D-6E8A-4147-A177-3AD203B41FA5}">
                      <a16:colId xmlns:a16="http://schemas.microsoft.com/office/drawing/2014/main" val="2332503128"/>
                    </a:ext>
                  </a:extLst>
                </a:gridCol>
                <a:gridCol w="508146">
                  <a:extLst>
                    <a:ext uri="{9D8B030D-6E8A-4147-A177-3AD203B41FA5}">
                      <a16:colId xmlns:a16="http://schemas.microsoft.com/office/drawing/2014/main" val="3963766032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4211472634"/>
                    </a:ext>
                  </a:extLst>
                </a:gridCol>
                <a:gridCol w="288032">
                  <a:extLst>
                    <a:ext uri="{9D8B030D-6E8A-4147-A177-3AD203B41FA5}">
                      <a16:colId xmlns:a16="http://schemas.microsoft.com/office/drawing/2014/main" val="1577239742"/>
                    </a:ext>
                  </a:extLst>
                </a:gridCol>
                <a:gridCol w="1033050">
                  <a:extLst>
                    <a:ext uri="{9D8B030D-6E8A-4147-A177-3AD203B41FA5}">
                      <a16:colId xmlns:a16="http://schemas.microsoft.com/office/drawing/2014/main" val="3711363075"/>
                    </a:ext>
                  </a:extLst>
                </a:gridCol>
                <a:gridCol w="2423335">
                  <a:extLst>
                    <a:ext uri="{9D8B030D-6E8A-4147-A177-3AD203B41FA5}">
                      <a16:colId xmlns:a16="http://schemas.microsoft.com/office/drawing/2014/main" val="4077674310"/>
                    </a:ext>
                  </a:extLst>
                </a:gridCol>
              </a:tblGrid>
              <a:tr h="68468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字段名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实际字段名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类型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是否能为空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键型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说明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备注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573274173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userid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否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主码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用户的唯一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r>
                        <a:rPr lang="zh-CN" sz="900" kern="0">
                          <a:effectLst/>
                        </a:rPr>
                        <a:t>标识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输入）；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（输入）；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（输入）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671748110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实例编号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taskid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主码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实例的唯一</a:t>
                      </a:r>
                      <a:r>
                        <a:rPr lang="en-US" sz="900" kern="0" dirty="0">
                          <a:effectLst/>
                        </a:rPr>
                        <a:t>id</a:t>
                      </a:r>
                      <a:r>
                        <a:rPr lang="zh-CN" sz="900" kern="0" dirty="0">
                          <a:effectLst/>
                        </a:rPr>
                        <a:t>标识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输入）；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（输入）；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（输入）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2592075118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talkid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否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主码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r>
                        <a:rPr lang="zh-CN" sz="900" kern="0">
                          <a:effectLst/>
                        </a:rPr>
                        <a:t>的唯一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r>
                        <a:rPr lang="zh-CN" sz="900" kern="0">
                          <a:effectLst/>
                        </a:rPr>
                        <a:t>标识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 dirty="0">
                          <a:effectLst/>
                        </a:rPr>
                        <a:t>s-4-2(</a:t>
                      </a:r>
                      <a:r>
                        <a:rPr lang="zh-CN" sz="900" kern="0" dirty="0">
                          <a:effectLst/>
                        </a:rPr>
                        <a:t>输入）；</a:t>
                      </a:r>
                      <a:r>
                        <a:rPr lang="en-US" sz="900" kern="0" dirty="0">
                          <a:effectLst/>
                        </a:rPr>
                        <a:t>s-4-3</a:t>
                      </a:r>
                      <a:r>
                        <a:rPr lang="zh-CN" sz="900" kern="0" dirty="0">
                          <a:effectLst/>
                        </a:rPr>
                        <a:t>（输入）；</a:t>
                      </a:r>
                      <a:r>
                        <a:rPr lang="en-US" sz="900" kern="0" dirty="0">
                          <a:effectLst/>
                        </a:rPr>
                        <a:t>s-4-4</a:t>
                      </a:r>
                      <a:r>
                        <a:rPr lang="zh-CN" sz="900" kern="0" dirty="0">
                          <a:effectLst/>
                        </a:rPr>
                        <a:t>（输入）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918615595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con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 dirty="0">
                          <a:effectLst/>
                        </a:rPr>
                        <a:t>s-4-2(</a:t>
                      </a:r>
                      <a:r>
                        <a:rPr lang="zh-CN" sz="900" kern="0" dirty="0">
                          <a:effectLst/>
                        </a:rPr>
                        <a:t>输出）；</a:t>
                      </a:r>
                      <a:r>
                        <a:rPr lang="en-US" sz="900" kern="0" dirty="0">
                          <a:effectLst/>
                        </a:rPr>
                        <a:t>s-4-3</a:t>
                      </a:r>
                      <a:r>
                        <a:rPr lang="zh-CN" sz="900" kern="0" dirty="0">
                          <a:effectLst/>
                        </a:rPr>
                        <a:t>（输出）；</a:t>
                      </a:r>
                      <a:r>
                        <a:rPr lang="en-US" sz="900" kern="0" dirty="0">
                          <a:effectLst/>
                        </a:rPr>
                        <a:t>s-4-4</a:t>
                      </a:r>
                      <a:r>
                        <a:rPr lang="zh-CN" sz="900" kern="0" dirty="0">
                          <a:effectLst/>
                        </a:rPr>
                        <a:t>（输出）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4140304009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用户名称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username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用户名称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3728640063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用户头像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head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用户头像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072955448"/>
                  </a:ext>
                </a:extLst>
              </a:tr>
              <a:tr h="2605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时间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time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Date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时间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841616846"/>
                  </a:ext>
                </a:extLst>
              </a:tr>
              <a:tr h="2605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点赞数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znum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点赞数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3403113193"/>
                  </a:ext>
                </a:extLst>
              </a:tr>
              <a:tr h="2605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踩数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cnum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踩数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837539001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回复内容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reflect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回复内容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 dirty="0">
                          <a:effectLst/>
                        </a:rPr>
                        <a:t>s-4-2(</a:t>
                      </a:r>
                      <a:r>
                        <a:rPr lang="zh-CN" sz="900" kern="0" dirty="0">
                          <a:effectLst/>
                        </a:rPr>
                        <a:t>输出）；</a:t>
                      </a:r>
                      <a:r>
                        <a:rPr lang="en-US" sz="900" kern="0" dirty="0">
                          <a:effectLst/>
                        </a:rPr>
                        <a:t>s-4-3</a:t>
                      </a:r>
                      <a:r>
                        <a:rPr lang="zh-CN" sz="900" kern="0" dirty="0">
                          <a:effectLst/>
                        </a:rPr>
                        <a:t>（输出）；</a:t>
                      </a:r>
                      <a:r>
                        <a:rPr lang="en-US" sz="900" kern="0" dirty="0">
                          <a:effectLst/>
                        </a:rPr>
                        <a:t>s-4-4</a:t>
                      </a:r>
                      <a:r>
                        <a:rPr lang="zh-CN" sz="900" kern="0" dirty="0">
                          <a:effectLst/>
                        </a:rPr>
                        <a:t>（输出）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1241813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8662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1835696" y="290577"/>
            <a:ext cx="792409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en-US" altLang="zh-CN" b="1" dirty="0"/>
              <a:t>E-R</a:t>
            </a:r>
            <a:r>
              <a:rPr lang="zh-CN" altLang="en-US" b="1" dirty="0"/>
              <a:t>图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D73AC31-5DE3-4324-A28F-C6D92029CC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693913"/>
            <a:ext cx="8161448" cy="43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0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387588" y="951265"/>
            <a:ext cx="2339335" cy="394723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更具</a:t>
            </a:r>
            <a:r>
              <a:rPr lang="en-US" altLang="zh-CN" dirty="0"/>
              <a:t>V</a:t>
            </a:r>
            <a:r>
              <a:rPr lang="zh-CN" altLang="en-US" dirty="0"/>
              <a:t>模型的指导，需求阶段的测试用例应当是验收测试测试用例。每个测试用例与用例场景对应，采取黑盒测试中</a:t>
            </a:r>
            <a:r>
              <a:rPr lang="zh-CN" altLang="en-US" dirty="0">
                <a:solidFill>
                  <a:srgbClr val="FF0000"/>
                </a:solidFill>
              </a:rPr>
              <a:t>（边界值分析、等价类、错误推断）</a:t>
            </a:r>
            <a:r>
              <a:rPr lang="zh-CN" altLang="en-US" dirty="0"/>
              <a:t>的方法进行编写。</a:t>
            </a:r>
            <a:endParaRPr lang="en-US" altLang="zh-CN" dirty="0"/>
          </a:p>
          <a:p>
            <a:r>
              <a:rPr lang="zh-CN" altLang="en-US" dirty="0"/>
              <a:t>等价类划分法：</a:t>
            </a:r>
            <a:r>
              <a:rPr lang="en-US" altLang="zh-CN" dirty="0"/>
              <a:t>291</a:t>
            </a:r>
            <a:r>
              <a:rPr lang="zh-CN" altLang="en-US" dirty="0"/>
              <a:t>条</a:t>
            </a:r>
            <a:endParaRPr lang="en-US" altLang="zh-CN" dirty="0"/>
          </a:p>
          <a:p>
            <a:r>
              <a:rPr lang="zh-CN" altLang="en-US" dirty="0"/>
              <a:t>错误分析法：</a:t>
            </a:r>
            <a:r>
              <a:rPr lang="en-US" altLang="zh-CN" dirty="0"/>
              <a:t>292</a:t>
            </a:r>
            <a:r>
              <a:rPr lang="zh-CN" altLang="en-US" dirty="0"/>
              <a:t>条</a:t>
            </a:r>
            <a:endParaRPr lang="en-US" altLang="zh-CN" dirty="0"/>
          </a:p>
          <a:p>
            <a:r>
              <a:rPr lang="zh-CN" altLang="en-US" dirty="0"/>
              <a:t>边界值：</a:t>
            </a:r>
            <a:r>
              <a:rPr lang="en-US" altLang="zh-CN" dirty="0"/>
              <a:t>36</a:t>
            </a:r>
            <a:r>
              <a:rPr lang="zh-CN" altLang="en-US" dirty="0"/>
              <a:t>条</a:t>
            </a:r>
            <a:endParaRPr lang="en-US" altLang="zh-CN" dirty="0"/>
          </a:p>
          <a:p>
            <a:r>
              <a:rPr lang="zh-CN" altLang="en-US" dirty="0"/>
              <a:t>总计：</a:t>
            </a:r>
            <a:r>
              <a:rPr lang="en-US" altLang="zh-CN" dirty="0"/>
              <a:t>619</a:t>
            </a:r>
            <a:r>
              <a:rPr lang="zh-CN" altLang="en-US" dirty="0"/>
              <a:t>条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25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3.4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9BE3804A-2814-478D-A26A-119989DE2E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4338494"/>
              </p:ext>
            </p:extLst>
          </p:nvPr>
        </p:nvGraphicFramePr>
        <p:xfrm>
          <a:off x="3101478" y="347085"/>
          <a:ext cx="5040560" cy="46270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49326">
                  <a:extLst>
                    <a:ext uri="{9D8B030D-6E8A-4147-A177-3AD203B41FA5}">
                      <a16:colId xmlns:a16="http://schemas.microsoft.com/office/drawing/2014/main" val="3263649601"/>
                    </a:ext>
                  </a:extLst>
                </a:gridCol>
                <a:gridCol w="298285">
                  <a:extLst>
                    <a:ext uri="{9D8B030D-6E8A-4147-A177-3AD203B41FA5}">
                      <a16:colId xmlns:a16="http://schemas.microsoft.com/office/drawing/2014/main" val="2593708601"/>
                    </a:ext>
                  </a:extLst>
                </a:gridCol>
                <a:gridCol w="1290013">
                  <a:extLst>
                    <a:ext uri="{9D8B030D-6E8A-4147-A177-3AD203B41FA5}">
                      <a16:colId xmlns:a16="http://schemas.microsoft.com/office/drawing/2014/main" val="1202316670"/>
                    </a:ext>
                  </a:extLst>
                </a:gridCol>
                <a:gridCol w="613172">
                  <a:extLst>
                    <a:ext uri="{9D8B030D-6E8A-4147-A177-3AD203B41FA5}">
                      <a16:colId xmlns:a16="http://schemas.microsoft.com/office/drawing/2014/main" val="453811857"/>
                    </a:ext>
                  </a:extLst>
                </a:gridCol>
                <a:gridCol w="1689764">
                  <a:extLst>
                    <a:ext uri="{9D8B030D-6E8A-4147-A177-3AD203B41FA5}">
                      <a16:colId xmlns:a16="http://schemas.microsoft.com/office/drawing/2014/main" val="586485519"/>
                    </a:ext>
                  </a:extLst>
                </a:gridCol>
              </a:tblGrid>
              <a:tr h="31164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测试用例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 grid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修改密码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421857"/>
                  </a:ext>
                </a:extLst>
              </a:tr>
              <a:tr h="31164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测试用例</a:t>
                      </a:r>
                      <a:r>
                        <a:rPr lang="en-US" sz="1200" kern="100">
                          <a:effectLst/>
                        </a:rPr>
                        <a:t>ID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 grid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S-3-2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284960"/>
                  </a:ext>
                </a:extLst>
              </a:tr>
              <a:tr h="354691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输入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动作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期望的输出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相应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实际情况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设计方法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222235484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原密码：空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新密码：空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确认新密码：空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提示信息：原密码不正确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边界值分析法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792171203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原密码：</a:t>
                      </a:r>
                      <a:r>
                        <a:rPr lang="en-US" sz="1200" kern="100" dirty="0">
                          <a:effectLst/>
                        </a:rPr>
                        <a:t>1234567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新密码：</a:t>
                      </a:r>
                      <a:r>
                        <a:rPr lang="en-US" sz="1200" kern="100" dirty="0">
                          <a:effectLst/>
                        </a:rPr>
                        <a:t>12345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确认新密码：空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提示信息：新密码长度不能小于</a:t>
                      </a:r>
                      <a:r>
                        <a:rPr lang="en-US" sz="1200" kern="100" dirty="0">
                          <a:effectLst/>
                        </a:rPr>
                        <a:t>6</a:t>
                      </a:r>
                      <a:r>
                        <a:rPr lang="zh-CN" sz="1200" kern="100" dirty="0">
                          <a:effectLst/>
                        </a:rPr>
                        <a:t>位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边界值分析法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932911402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原密码：</a:t>
                      </a:r>
                      <a:r>
                        <a:rPr lang="en-US" sz="1200" kern="100">
                          <a:effectLst/>
                        </a:rPr>
                        <a:t>1234567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新密码：</a:t>
                      </a:r>
                      <a:r>
                        <a:rPr lang="en-US" sz="1200" kern="100">
                          <a:effectLst/>
                        </a:rPr>
                        <a:t>123456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确认新密码：空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提示信息：两次密码不一致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边界值分析法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2855086626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原密码：</a:t>
                      </a:r>
                      <a:r>
                        <a:rPr lang="en-US" sz="1200" kern="100">
                          <a:effectLst/>
                        </a:rPr>
                        <a:t>123456a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新密码：</a:t>
                      </a:r>
                      <a:r>
                        <a:rPr lang="en-US" sz="1200" kern="100">
                          <a:effectLst/>
                        </a:rPr>
                        <a:t>1234567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确认新密码：空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提示信息：两次密码不一致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边界值分析法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416744226"/>
                  </a:ext>
                </a:extLst>
              </a:tr>
              <a:tr h="843685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原密码：</a:t>
                      </a:r>
                      <a:r>
                        <a:rPr lang="en-US" sz="1200" kern="100" dirty="0">
                          <a:effectLst/>
                        </a:rPr>
                        <a:t>123456a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新密码：</a:t>
                      </a:r>
                      <a:r>
                        <a:rPr lang="en-US" sz="1200" kern="100" dirty="0">
                          <a:effectLst/>
                        </a:rPr>
                        <a:t>1234567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确认新密码：</a:t>
                      </a:r>
                      <a:r>
                        <a:rPr lang="en-US" sz="1200" kern="100" dirty="0">
                          <a:effectLst/>
                        </a:rPr>
                        <a:t>1234567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修改密码成功，返回上一界面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边界值分析法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262578185"/>
                  </a:ext>
                </a:extLst>
              </a:tr>
            </a:tbl>
          </a:graphicData>
        </a:graphic>
      </p:graphicFrame>
      <p:pic>
        <p:nvPicPr>
          <p:cNvPr id="2" name="图片 1">
            <a:extLst>
              <a:ext uri="{FF2B5EF4-FFF2-40B4-BE49-F238E27FC236}">
                <a16:creationId xmlns:a16="http://schemas.microsoft.com/office/drawing/2014/main" id="{05E67CB7-108B-4B1A-BCA0-57E073EB9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495" y="835688"/>
            <a:ext cx="6569009" cy="397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949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483503" y="1491630"/>
            <a:ext cx="2339335" cy="11772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用户手册参考了</a:t>
            </a:r>
            <a:r>
              <a:rPr lang="en-US" altLang="zh-CN" dirty="0"/>
              <a:t>GB</a:t>
            </a:r>
            <a:r>
              <a:rPr lang="zh-CN" altLang="en-US" dirty="0"/>
              <a:t>模板和</a:t>
            </a:r>
            <a:r>
              <a:rPr lang="en-US" altLang="zh-CN" dirty="0"/>
              <a:t>ISO9000</a:t>
            </a:r>
            <a:r>
              <a:rPr lang="zh-CN" altLang="en-US" dirty="0"/>
              <a:t>模板，并且参考了滴答清单的用户手册进行编写。</a:t>
            </a:r>
            <a:endParaRPr lang="en-US" altLang="zh-CN" dirty="0"/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3.5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45CECA6C-3124-470C-AAAB-A19AC1CFB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928" y="267494"/>
            <a:ext cx="3251160" cy="431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6125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3.5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1822F29-1905-428D-8598-63FA36937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6" y="987574"/>
            <a:ext cx="7091725" cy="3445311"/>
          </a:xfrm>
          <a:prstGeom prst="rect">
            <a:avLst/>
          </a:prstGeom>
        </p:spPr>
      </p:pic>
      <p:sp>
        <p:nvSpPr>
          <p:cNvPr id="9" name="TextBox 105">
            <a:extLst>
              <a:ext uri="{FF2B5EF4-FFF2-40B4-BE49-F238E27FC236}">
                <a16:creationId xmlns:a16="http://schemas.microsoft.com/office/drawing/2014/main" id="{D6028C33-2A78-40EF-ACA3-B23A38CCE3F0}"/>
              </a:ext>
            </a:extLst>
          </p:cNvPr>
          <p:cNvSpPr txBox="1"/>
          <p:nvPr/>
        </p:nvSpPr>
        <p:spPr>
          <a:xfrm>
            <a:off x="407387" y="719380"/>
            <a:ext cx="2627367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滴答清单用户手册样例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427731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3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923928" y="1504217"/>
            <a:ext cx="4447371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范围与愿景文档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3.5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TextBox 105">
            <a:extLst>
              <a:ext uri="{FF2B5EF4-FFF2-40B4-BE49-F238E27FC236}">
                <a16:creationId xmlns:a16="http://schemas.microsoft.com/office/drawing/2014/main" id="{D6028C33-2A78-40EF-ACA3-B23A38CCE3F0}"/>
              </a:ext>
            </a:extLst>
          </p:cNvPr>
          <p:cNvSpPr txBox="1"/>
          <p:nvPr/>
        </p:nvSpPr>
        <p:spPr>
          <a:xfrm>
            <a:off x="407387" y="719380"/>
            <a:ext cx="2627367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参考后的测试用例</a:t>
            </a:r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24CA3E-B1B6-4B00-A74A-E42D04E14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36" y="1065629"/>
            <a:ext cx="7524328" cy="396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3544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932040" y="1504217"/>
            <a:ext cx="2600712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731955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359874" y="1160705"/>
            <a:ext cx="2363189" cy="2363189"/>
          </a:xfrm>
          <a:prstGeom prst="ellipse">
            <a:avLst/>
          </a:prstGeom>
          <a:solidFill>
            <a:srgbClr val="414455"/>
          </a:solidFill>
          <a:ln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-474426" y="1046156"/>
            <a:ext cx="2592288" cy="2592288"/>
          </a:xfrm>
          <a:prstGeom prst="ellipse">
            <a:avLst/>
          </a:prstGeom>
          <a:noFill/>
          <a:ln cmpd="sng">
            <a:solidFill>
              <a:srgbClr val="414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09" y="1694228"/>
            <a:ext cx="914667" cy="1286251"/>
          </a:xfrm>
          <a:prstGeom prst="rect">
            <a:avLst/>
          </a:prstGeom>
        </p:spPr>
      </p:pic>
      <p:cxnSp>
        <p:nvCxnSpPr>
          <p:cNvPr id="5" name="直接连接符 4"/>
          <p:cNvCxnSpPr>
            <a:stCxn id="3" idx="0"/>
            <a:endCxn id="9" idx="2"/>
          </p:cNvCxnSpPr>
          <p:nvPr/>
        </p:nvCxnSpPr>
        <p:spPr>
          <a:xfrm flipV="1">
            <a:off x="821718" y="735576"/>
            <a:ext cx="1839969" cy="310580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>
            <a:stCxn id="3" idx="6"/>
            <a:endCxn id="12" idx="2"/>
          </p:cNvCxnSpPr>
          <p:nvPr/>
        </p:nvCxnSpPr>
        <p:spPr>
          <a:xfrm>
            <a:off x="2117862" y="2342300"/>
            <a:ext cx="903865" cy="0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3" idx="4"/>
            <a:endCxn id="15" idx="2"/>
          </p:cNvCxnSpPr>
          <p:nvPr/>
        </p:nvCxnSpPr>
        <p:spPr>
          <a:xfrm>
            <a:off x="821718" y="3638444"/>
            <a:ext cx="1964372" cy="596734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2661687" y="375535"/>
            <a:ext cx="720080" cy="720081"/>
            <a:chOff x="3104211" y="1516067"/>
            <a:chExt cx="720080" cy="720080"/>
          </a:xfrm>
        </p:grpSpPr>
        <p:sp>
          <p:nvSpPr>
            <p:cNvPr id="9" name="椭圆 8"/>
            <p:cNvSpPr/>
            <p:nvPr/>
          </p:nvSpPr>
          <p:spPr>
            <a:xfrm>
              <a:off x="3104211" y="1516067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169820" y="1645204"/>
              <a:ext cx="604653" cy="523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021727" y="1982260"/>
            <a:ext cx="720080" cy="720080"/>
            <a:chOff x="3568945" y="2283266"/>
            <a:chExt cx="720080" cy="720080"/>
          </a:xfrm>
        </p:grpSpPr>
        <p:sp>
          <p:nvSpPr>
            <p:cNvPr id="12" name="椭圆 11"/>
            <p:cNvSpPr/>
            <p:nvPr/>
          </p:nvSpPr>
          <p:spPr>
            <a:xfrm>
              <a:off x="3568945" y="2283266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634552" y="2417349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786090" y="3875138"/>
            <a:ext cx="720080" cy="720080"/>
            <a:chOff x="3333310" y="4176146"/>
            <a:chExt cx="720080" cy="720080"/>
          </a:xfrm>
        </p:grpSpPr>
        <p:sp>
          <p:nvSpPr>
            <p:cNvPr id="15" name="椭圆 14"/>
            <p:cNvSpPr/>
            <p:nvPr/>
          </p:nvSpPr>
          <p:spPr>
            <a:xfrm>
              <a:off x="3333310" y="4176146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98919" y="4305284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TextBox 16"/>
          <p:cNvSpPr txBox="1"/>
          <p:nvPr/>
        </p:nvSpPr>
        <p:spPr bwMode="auto">
          <a:xfrm>
            <a:off x="3921516" y="814568"/>
            <a:ext cx="3546569" cy="1167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【1】PRD2018-G04-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产品愿景和项目范围文档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【2】PRD2018-G04-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软件需求规格说明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(SRS)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【3】PRD2018-G04-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【4】PRD2018-G04-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3909736" y="435724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文档资料</a:t>
            </a:r>
          </a:p>
        </p:txBody>
      </p:sp>
      <p:sp>
        <p:nvSpPr>
          <p:cNvPr id="20" name="矩形 19"/>
          <p:cNvSpPr/>
          <p:nvPr/>
        </p:nvSpPr>
        <p:spPr bwMode="auto">
          <a:xfrm>
            <a:off x="3921516" y="4159655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网页资料</a:t>
            </a:r>
          </a:p>
        </p:txBody>
      </p:sp>
      <p:sp>
        <p:nvSpPr>
          <p:cNvPr id="21" name="TextBox 20"/>
          <p:cNvSpPr txBox="1"/>
          <p:nvPr/>
        </p:nvSpPr>
        <p:spPr bwMode="auto">
          <a:xfrm>
            <a:off x="3925310" y="2215121"/>
            <a:ext cx="4911706" cy="1721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【5】《UML2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基础、建模与设计教程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杨弘平等著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清华大学出版社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CIP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127741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【6】《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软件需求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第三版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Karl </a:t>
            </a:r>
            <a:r>
              <a:rPr lang="en-US" altLang="zh-C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Wiegers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Joe </a:t>
            </a:r>
            <a:r>
              <a:rPr lang="en-US" altLang="zh-C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Beattty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著 李忠利等译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清华大学出版社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CIP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ISBN: 9787302426820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【7】《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软件质量保证与测试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第二版 秦航主编 杨强副主编 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清华大学出版社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CIP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048490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 bwMode="auto">
          <a:xfrm>
            <a:off x="3921516" y="1947066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书籍资料</a:t>
            </a:r>
          </a:p>
        </p:txBody>
      </p:sp>
      <p:sp>
        <p:nvSpPr>
          <p:cNvPr id="23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25" name="矩形 24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7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7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12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450"/>
                            </p:stCondLst>
                            <p:childTnLst>
                              <p:par>
                                <p:cTn id="6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17" grpId="0"/>
      <p:bldP spid="18" grpId="0"/>
      <p:bldP spid="20" grpId="0"/>
      <p:bldP spid="21" grpId="0"/>
      <p:bldP spid="22" grpId="0"/>
      <p:bldP spid="2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77281" y="1504217"/>
            <a:ext cx="3216265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分工及评分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002317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网线"/>
          <p:cNvGrpSpPr/>
          <p:nvPr/>
        </p:nvGrpSpPr>
        <p:grpSpPr bwMode="auto">
          <a:xfrm>
            <a:off x="-780522" y="1158826"/>
            <a:ext cx="3163922" cy="3329037"/>
            <a:chOff x="1937437" y="1332541"/>
            <a:chExt cx="3986578" cy="4192919"/>
          </a:xfrm>
        </p:grpSpPr>
        <p:sp>
          <p:nvSpPr>
            <p:cNvPr id="3" name="Line 16"/>
            <p:cNvSpPr>
              <a:spLocks noChangeShapeType="1"/>
            </p:cNvSpPr>
            <p:nvPr/>
          </p:nvSpPr>
          <p:spPr bwMode="gray">
            <a:xfrm>
              <a:off x="1937437" y="3430588"/>
              <a:ext cx="3986578" cy="0"/>
            </a:xfrm>
            <a:prstGeom prst="line">
              <a:avLst/>
            </a:prstGeom>
            <a:noFill/>
            <a:ln w="28575">
              <a:solidFill>
                <a:srgbClr val="808080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" name="Line 17"/>
            <p:cNvSpPr>
              <a:spLocks noChangeShapeType="1"/>
            </p:cNvSpPr>
            <p:nvPr/>
          </p:nvSpPr>
          <p:spPr bwMode="gray">
            <a:xfrm>
              <a:off x="3931520" y="1332541"/>
              <a:ext cx="0" cy="4192919"/>
            </a:xfrm>
            <a:prstGeom prst="line">
              <a:avLst/>
            </a:prstGeom>
            <a:noFill/>
            <a:ln w="28575">
              <a:solidFill>
                <a:srgbClr val="808080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" name="Oval 10"/>
            <p:cNvSpPr>
              <a:spLocks noChangeArrowheads="1"/>
            </p:cNvSpPr>
            <p:nvPr/>
          </p:nvSpPr>
          <p:spPr bwMode="gray">
            <a:xfrm>
              <a:off x="2332760" y="1808648"/>
              <a:ext cx="3192756" cy="3216899"/>
            </a:xfrm>
            <a:prstGeom prst="ellipse">
              <a:avLst/>
            </a:prstGeom>
            <a:noFill/>
            <a:ln w="9525">
              <a:solidFill>
                <a:srgbClr val="B2B2B2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alpha val="64999"/>
                    </a:scheme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6" name="Oval 15"/>
            <p:cNvSpPr>
              <a:spLocks noChangeArrowheads="1"/>
            </p:cNvSpPr>
            <p:nvPr/>
          </p:nvSpPr>
          <p:spPr bwMode="auto">
            <a:xfrm>
              <a:off x="2135892" y="1600749"/>
              <a:ext cx="3608719" cy="3643808"/>
            </a:xfrm>
            <a:prstGeom prst="ellipse">
              <a:avLst/>
            </a:prstGeom>
            <a:noFill/>
            <a:ln w="19050">
              <a:solidFill>
                <a:srgbClr val="B2B2B2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标题"/>
          <p:cNvGrpSpPr/>
          <p:nvPr/>
        </p:nvGrpSpPr>
        <p:grpSpPr bwMode="auto">
          <a:xfrm>
            <a:off x="-264471" y="1758700"/>
            <a:ext cx="2117958" cy="2160256"/>
            <a:chOff x="579" y="1589"/>
            <a:chExt cx="1358" cy="1358"/>
          </a:xfrm>
          <a:solidFill>
            <a:srgbClr val="414455"/>
          </a:solidFill>
        </p:grpSpPr>
        <p:sp>
          <p:nvSpPr>
            <p:cNvPr id="8" name="Oval 12"/>
            <p:cNvSpPr>
              <a:spLocks noChangeArrowheads="1"/>
            </p:cNvSpPr>
            <p:nvPr/>
          </p:nvSpPr>
          <p:spPr bwMode="gray">
            <a:xfrm>
              <a:off x="579" y="1589"/>
              <a:ext cx="1358" cy="1358"/>
            </a:xfrm>
            <a:prstGeom prst="ellipse">
              <a:avLst/>
            </a:prstGeom>
            <a:grpFill/>
            <a:ln w="38100">
              <a:solidFill>
                <a:srgbClr val="F8F8F8"/>
              </a:solidFill>
              <a:rou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9" name="Oval 13"/>
            <p:cNvSpPr>
              <a:spLocks noChangeArrowheads="1"/>
            </p:cNvSpPr>
            <p:nvPr/>
          </p:nvSpPr>
          <p:spPr bwMode="gray">
            <a:xfrm>
              <a:off x="635" y="1642"/>
              <a:ext cx="1245" cy="1246"/>
            </a:xfrm>
            <a:prstGeom prst="ellipse">
              <a:avLst/>
            </a:prstGeom>
            <a:grpFill/>
            <a:ln>
              <a:noFill/>
            </a:ln>
            <a:effectLst>
              <a:outerShdw algn="ctr" rotWithShape="0">
                <a:srgbClr val="000000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DDDDDD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0" name="Oval 14"/>
            <p:cNvSpPr>
              <a:spLocks noChangeArrowheads="1"/>
            </p:cNvSpPr>
            <p:nvPr/>
          </p:nvSpPr>
          <p:spPr bwMode="gray">
            <a:xfrm>
              <a:off x="865" y="1880"/>
              <a:ext cx="797" cy="79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B2B2B2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b="1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分工及评分</a:t>
              </a:r>
            </a:p>
          </p:txBody>
        </p:sp>
      </p:grpSp>
      <p:sp>
        <p:nvSpPr>
          <p:cNvPr id="11" name="文本5"/>
          <p:cNvSpPr>
            <a:spLocks noChangeArrowheads="1"/>
          </p:cNvSpPr>
          <p:nvPr/>
        </p:nvSpPr>
        <p:spPr bwMode="black">
          <a:xfrm>
            <a:off x="1680306" y="3980606"/>
            <a:ext cx="185475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刘乐威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文本4"/>
          <p:cNvSpPr>
            <a:spLocks noChangeArrowheads="1"/>
          </p:cNvSpPr>
          <p:nvPr/>
        </p:nvSpPr>
        <p:spPr bwMode="black">
          <a:xfrm>
            <a:off x="2412352" y="3439041"/>
            <a:ext cx="185475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王飞钢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文本3"/>
          <p:cNvSpPr>
            <a:spLocks noChangeArrowheads="1"/>
          </p:cNvSpPr>
          <p:nvPr/>
        </p:nvSpPr>
        <p:spPr bwMode="black">
          <a:xfrm>
            <a:off x="2546720" y="2695349"/>
            <a:ext cx="185349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冯一鸣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文本2"/>
          <p:cNvSpPr>
            <a:spLocks noChangeArrowheads="1"/>
          </p:cNvSpPr>
          <p:nvPr/>
        </p:nvSpPr>
        <p:spPr bwMode="black">
          <a:xfrm>
            <a:off x="2409231" y="1984905"/>
            <a:ext cx="185349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周德阳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文本1"/>
          <p:cNvSpPr>
            <a:spLocks noChangeArrowheads="1"/>
          </p:cNvSpPr>
          <p:nvPr/>
        </p:nvSpPr>
        <p:spPr bwMode="black">
          <a:xfrm>
            <a:off x="1638726" y="1370513"/>
            <a:ext cx="1854756" cy="292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郦哲聪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6" name="圆圈1"/>
          <p:cNvGrpSpPr/>
          <p:nvPr/>
        </p:nvGrpSpPr>
        <p:grpSpPr bwMode="auto">
          <a:xfrm>
            <a:off x="1309152" y="1357186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17" name="Oval 19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8" name="Oval 20"/>
            <p:cNvSpPr>
              <a:spLocks noChangeArrowheads="1"/>
            </p:cNvSpPr>
            <p:nvPr/>
          </p:nvSpPr>
          <p:spPr bwMode="gray">
            <a:xfrm>
              <a:off x="2953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圆圈2"/>
          <p:cNvGrpSpPr/>
          <p:nvPr/>
        </p:nvGrpSpPr>
        <p:grpSpPr bwMode="auto">
          <a:xfrm>
            <a:off x="1942561" y="1984905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0" name="Oval 28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1" name="Oval 29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圆圈3"/>
          <p:cNvGrpSpPr/>
          <p:nvPr/>
        </p:nvGrpSpPr>
        <p:grpSpPr bwMode="auto">
          <a:xfrm>
            <a:off x="2148983" y="2669173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3" name="Oval 31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4" name="Oval 32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圆圈4"/>
          <p:cNvGrpSpPr/>
          <p:nvPr/>
        </p:nvGrpSpPr>
        <p:grpSpPr bwMode="auto">
          <a:xfrm>
            <a:off x="1934078" y="3395858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6" name="Oval 34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7" name="Oval 35"/>
            <p:cNvSpPr>
              <a:spLocks noChangeArrowheads="1"/>
            </p:cNvSpPr>
            <p:nvPr/>
          </p:nvSpPr>
          <p:spPr bwMode="gray">
            <a:xfrm>
              <a:off x="2951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圆圈5"/>
          <p:cNvGrpSpPr/>
          <p:nvPr/>
        </p:nvGrpSpPr>
        <p:grpSpPr bwMode="auto">
          <a:xfrm>
            <a:off x="1377017" y="3950060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9" name="Oval 37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Oval 38"/>
            <p:cNvSpPr>
              <a:spLocks noChangeArrowheads="1"/>
            </p:cNvSpPr>
            <p:nvPr/>
          </p:nvSpPr>
          <p:spPr bwMode="gray">
            <a:xfrm>
              <a:off x="2949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31" name="文本框 74"/>
          <p:cNvSpPr txBox="1">
            <a:spLocks noChangeArrowheads="1"/>
          </p:cNvSpPr>
          <p:nvPr/>
        </p:nvSpPr>
        <p:spPr bwMode="auto">
          <a:xfrm>
            <a:off x="2383400" y="1368199"/>
            <a:ext cx="5284944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原型制作及修改、文档验收、案例拥有者用例初版、数据字典初版 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78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3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66611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分工及评分（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分制）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6" name="矩形 3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文本框 74">
            <a:extLst>
              <a:ext uri="{FF2B5EF4-FFF2-40B4-BE49-F238E27FC236}">
                <a16:creationId xmlns:a16="http://schemas.microsoft.com/office/drawing/2014/main" id="{7E3B9C05-C20B-479B-BDDD-B1D69265C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7669" y="1974865"/>
            <a:ext cx="3024336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用户手册、教师用户用例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79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39" name="文本框 74">
            <a:extLst>
              <a:ext uri="{FF2B5EF4-FFF2-40B4-BE49-F238E27FC236}">
                <a16:creationId xmlns:a16="http://schemas.microsoft.com/office/drawing/2014/main" id="{9B1A4E1D-3899-48C6-B4F6-DD54C13D9E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7558" y="2694130"/>
            <a:ext cx="4576810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测试用例、管理员用户、需求管理工具学习、数据字典初版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80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40" name="文本框 74">
            <a:extLst>
              <a:ext uri="{FF2B5EF4-FFF2-40B4-BE49-F238E27FC236}">
                <a16:creationId xmlns:a16="http://schemas.microsoft.com/office/drawing/2014/main" id="{14FACB64-A77D-44BE-90B7-E483153480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0220" y="3439041"/>
            <a:ext cx="3208658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需求优先级表格制作、学生用户用例   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76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41" name="文本框 74">
            <a:extLst>
              <a:ext uri="{FF2B5EF4-FFF2-40B4-BE49-F238E27FC236}">
                <a16:creationId xmlns:a16="http://schemas.microsoft.com/office/drawing/2014/main" id="{61236DBA-704E-4B2D-BDC0-35918C2898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141" y="3969283"/>
            <a:ext cx="4378097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SRS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文档起草、案例拥有者用例完善、用例级数据字典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77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190"/>
                            </p:stCondLst>
                            <p:childTnLst>
                              <p:par>
                                <p:cTn id="2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31" grpId="0"/>
      <p:bldP spid="34" grpId="0"/>
      <p:bldP spid="38" grpId="0"/>
      <p:bldP spid="39" grpId="0"/>
      <p:bldP spid="40" grpId="0"/>
      <p:bldP spid="4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图片 4" descr="2457331_082944614000_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16075"/>
            <a:ext cx="6750050" cy="352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" name="TextBox 56"/>
          <p:cNvSpPr txBox="1"/>
          <p:nvPr/>
        </p:nvSpPr>
        <p:spPr>
          <a:xfrm rot="-240000">
            <a:off x="3872696" y="2230890"/>
            <a:ext cx="32138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2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373994" y="1110104"/>
            <a:ext cx="334576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基于项目的案例教学系统是一个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供工程类学生寻找和学习经典案例的平台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并且学生能在此系统中任意扮演项目小组中的角色，体验不同的项目过程。也可以获得有经验的教师的指导，能够在项目执行的过程中学习专业知识。该系统中的案例由有丰富经验的业界大佬和教师分享，能提供较多的案例来支持学生的学习或者供教师选择。</a:t>
            </a:r>
          </a:p>
        </p:txBody>
      </p:sp>
      <p:sp>
        <p:nvSpPr>
          <p:cNvPr id="29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业务需求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1" name="矩形 30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EED9550F-6C87-4203-A3D5-82DFF308ED3E}"/>
              </a:ext>
            </a:extLst>
          </p:cNvPr>
          <p:cNvSpPr txBox="1"/>
          <p:nvPr/>
        </p:nvSpPr>
        <p:spPr>
          <a:xfrm>
            <a:off x="3923928" y="802750"/>
            <a:ext cx="7272808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业务目标：</a:t>
            </a:r>
            <a:endParaRPr lang="en-US" altLang="zh-CN" sz="1600" dirty="0"/>
          </a:p>
          <a:p>
            <a:r>
              <a:rPr lang="en-US" altLang="zh-CN" sz="1600" dirty="0"/>
              <a:t>1. </a:t>
            </a:r>
            <a:r>
              <a:rPr lang="zh-CN" altLang="en-US" sz="1600" dirty="0"/>
              <a:t>提供丰富的有着详细背景描述的案例</a:t>
            </a:r>
          </a:p>
          <a:p>
            <a:r>
              <a:rPr lang="en-US" altLang="zh-CN" sz="1600" dirty="0"/>
              <a:t>2</a:t>
            </a:r>
            <a:r>
              <a:rPr lang="zh-CN" altLang="en-US" sz="1600" dirty="0"/>
              <a:t>．每一份案例应具有标准文档</a:t>
            </a:r>
          </a:p>
          <a:p>
            <a:r>
              <a:rPr lang="en-US" altLang="zh-CN" sz="1600" dirty="0"/>
              <a:t>3. </a:t>
            </a:r>
            <a:r>
              <a:rPr lang="zh-CN" altLang="en-US" sz="1600" dirty="0"/>
              <a:t>每个项目都有固定的角色，以角色扮演的方式开展</a:t>
            </a:r>
          </a:p>
          <a:p>
            <a:r>
              <a:rPr lang="en-US" altLang="zh-CN" sz="1600" dirty="0"/>
              <a:t>4. </a:t>
            </a:r>
            <a:r>
              <a:rPr lang="zh-CN" altLang="en-US" sz="1600" dirty="0"/>
              <a:t>每个角色都有明确的工作内容以及工作时间</a:t>
            </a:r>
          </a:p>
          <a:p>
            <a:r>
              <a:rPr lang="en-US" altLang="zh-CN" sz="1600" dirty="0"/>
              <a:t>5. </a:t>
            </a:r>
            <a:r>
              <a:rPr lang="zh-CN" altLang="en-US" sz="1600" dirty="0"/>
              <a:t>学生之间，师生之间，能以标准文档进行评分</a:t>
            </a:r>
          </a:p>
          <a:p>
            <a:r>
              <a:rPr lang="en-US" altLang="zh-CN" sz="1600" dirty="0"/>
              <a:t>6. </a:t>
            </a:r>
            <a:r>
              <a:rPr lang="zh-CN" altLang="en-US" sz="1600" dirty="0"/>
              <a:t>网站提供资料分享功能</a:t>
            </a:r>
          </a:p>
          <a:p>
            <a:r>
              <a:rPr lang="en-US" altLang="zh-CN" sz="1600" dirty="0"/>
              <a:t>7. </a:t>
            </a:r>
            <a:r>
              <a:rPr lang="zh-CN" altLang="en-US" sz="1600" dirty="0"/>
              <a:t>将以网站的形式实现该系统，所完成的网站符合同</a:t>
            </a:r>
            <a:endParaRPr lang="en-US" altLang="zh-CN" sz="1600" dirty="0"/>
          </a:p>
          <a:p>
            <a:r>
              <a:rPr lang="zh-CN" altLang="en-US" sz="1600" dirty="0"/>
              <a:t>类网站的规范和标准。</a:t>
            </a:r>
          </a:p>
          <a:p>
            <a:r>
              <a:rPr lang="en-US" altLang="zh-CN" sz="1600" dirty="0"/>
              <a:t>8. </a:t>
            </a:r>
            <a:r>
              <a:rPr lang="zh-CN" altLang="en-US" sz="1600" dirty="0"/>
              <a:t>学生能快速便捷的组建项目小组</a:t>
            </a:r>
          </a:p>
          <a:p>
            <a:r>
              <a:rPr lang="en-US" altLang="zh-CN" sz="1600" dirty="0"/>
              <a:t>9. </a:t>
            </a:r>
            <a:r>
              <a:rPr lang="zh-CN" altLang="en-US" sz="1600" dirty="0"/>
              <a:t>学生能通过该系统进行有效的及时的管理和沟通。</a:t>
            </a:r>
          </a:p>
          <a:p>
            <a:r>
              <a:rPr lang="en-US" altLang="zh-CN" sz="1600" dirty="0"/>
              <a:t>10. </a:t>
            </a:r>
            <a:r>
              <a:rPr lang="zh-CN" altLang="en-US" sz="1600" dirty="0"/>
              <a:t>指导教师能快速加入到项目小组中进行指导，学生</a:t>
            </a:r>
            <a:endParaRPr lang="en-US" altLang="zh-CN" sz="1600" dirty="0"/>
          </a:p>
          <a:p>
            <a:r>
              <a:rPr lang="zh-CN" altLang="en-US" sz="1600" dirty="0"/>
              <a:t>也能及时的接收到指导教师的建议</a:t>
            </a:r>
          </a:p>
          <a:p>
            <a:r>
              <a:rPr lang="en-US" altLang="zh-CN" sz="1600" dirty="0"/>
              <a:t>11.</a:t>
            </a:r>
            <a:r>
              <a:rPr lang="zh-CN" altLang="en-US" sz="1600" dirty="0"/>
              <a:t>案例拥有者能够快速便捷的对案例进行真实模拟</a:t>
            </a:r>
          </a:p>
          <a:p>
            <a:r>
              <a:rPr lang="en-US" altLang="zh-CN" sz="1600" dirty="0"/>
              <a:t>12.</a:t>
            </a:r>
            <a:r>
              <a:rPr lang="zh-CN" altLang="en-US" sz="1600" dirty="0"/>
              <a:t>案例拥有者能够快速创建，编辑，分享案例</a:t>
            </a:r>
          </a:p>
          <a:p>
            <a:r>
              <a:rPr lang="en-US" altLang="zh-CN" sz="1600" dirty="0"/>
              <a:t>13.</a:t>
            </a:r>
            <a:r>
              <a:rPr lang="zh-CN" altLang="en-US" sz="1600" dirty="0"/>
              <a:t>管理员能够方便的审核案例</a:t>
            </a:r>
          </a:p>
          <a:p>
            <a:endParaRPr lang="zh-CN" altLang="en-US" sz="2000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9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49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9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上下文图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2C2474D-DF18-4711-99FC-1DE8C4B5A3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699542"/>
            <a:ext cx="7321252" cy="430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323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25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用户群分类及分析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A5CCB4E-1A7E-450A-B272-B378F49EF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120702"/>
              </p:ext>
            </p:extLst>
          </p:nvPr>
        </p:nvGraphicFramePr>
        <p:xfrm>
          <a:off x="3779912" y="834390"/>
          <a:ext cx="5267960" cy="34747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77570">
                  <a:extLst>
                    <a:ext uri="{9D8B030D-6E8A-4147-A177-3AD203B41FA5}">
                      <a16:colId xmlns:a16="http://schemas.microsoft.com/office/drawing/2014/main" val="1890911636"/>
                    </a:ext>
                  </a:extLst>
                </a:gridCol>
                <a:gridCol w="877570">
                  <a:extLst>
                    <a:ext uri="{9D8B030D-6E8A-4147-A177-3AD203B41FA5}">
                      <a16:colId xmlns:a16="http://schemas.microsoft.com/office/drawing/2014/main" val="265612391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044806144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2386916825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30742604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10466210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用户类别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从访问权限或安全级别分</a:t>
                      </a:r>
                    </a:p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业务操作中执行的任务</a:t>
                      </a:r>
                    </a:p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使用产品的频率</a:t>
                      </a:r>
                    </a:p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应用领域专业技能经验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计算机专业技能经验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549214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学生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普通用户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案例模拟（学习）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长期使用（很高）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初学者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初学者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4055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教师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普通用户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指导案例模拟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定期使用（一般）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有一定经验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不确定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44156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管理员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管理员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用户管理，案例管理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长期使用（很高）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有一定经验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有一定经验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7042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案例拥有者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普通用户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发布案例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偶尔使用（低）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有丰富经验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不确定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83443730"/>
                  </a:ext>
                </a:extLst>
              </a:tr>
            </a:tbl>
          </a:graphicData>
        </a:graphic>
      </p:graphicFrame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FAF97434-5538-4379-BD74-A5AA19907E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9460350"/>
              </p:ext>
            </p:extLst>
          </p:nvPr>
        </p:nvGraphicFramePr>
        <p:xfrm>
          <a:off x="37071" y="1347615"/>
          <a:ext cx="3670834" cy="2088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34893">
                  <a:extLst>
                    <a:ext uri="{9D8B030D-6E8A-4147-A177-3AD203B41FA5}">
                      <a16:colId xmlns:a16="http://schemas.microsoft.com/office/drawing/2014/main" val="1532748850"/>
                    </a:ext>
                  </a:extLst>
                </a:gridCol>
                <a:gridCol w="419524">
                  <a:extLst>
                    <a:ext uri="{9D8B030D-6E8A-4147-A177-3AD203B41FA5}">
                      <a16:colId xmlns:a16="http://schemas.microsoft.com/office/drawing/2014/main" val="1373970777"/>
                    </a:ext>
                  </a:extLst>
                </a:gridCol>
                <a:gridCol w="534893">
                  <a:extLst>
                    <a:ext uri="{9D8B030D-6E8A-4147-A177-3AD203B41FA5}">
                      <a16:colId xmlns:a16="http://schemas.microsoft.com/office/drawing/2014/main" val="947459203"/>
                    </a:ext>
                  </a:extLst>
                </a:gridCol>
                <a:gridCol w="1090762">
                  <a:extLst>
                    <a:ext uri="{9D8B030D-6E8A-4147-A177-3AD203B41FA5}">
                      <a16:colId xmlns:a16="http://schemas.microsoft.com/office/drawing/2014/main" val="2192930479"/>
                    </a:ext>
                  </a:extLst>
                </a:gridCol>
                <a:gridCol w="1090762">
                  <a:extLst>
                    <a:ext uri="{9D8B030D-6E8A-4147-A177-3AD203B41FA5}">
                      <a16:colId xmlns:a16="http://schemas.microsoft.com/office/drawing/2014/main" val="654994386"/>
                    </a:ext>
                  </a:extLst>
                </a:gridCol>
              </a:tblGrid>
              <a:tr h="23739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姓名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职位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内</a:t>
                      </a:r>
                      <a:r>
                        <a:rPr lang="en-US" sz="1050" kern="100">
                          <a:effectLst/>
                        </a:rPr>
                        <a:t>/</a:t>
                      </a:r>
                      <a:r>
                        <a:rPr lang="zh-CN" sz="1050" kern="100">
                          <a:effectLst/>
                        </a:rPr>
                        <a:t>外部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项目角色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选择原因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082113762"/>
                  </a:ext>
                </a:extLst>
              </a:tr>
              <a:tr h="45435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杨枨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教师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外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教师用户代表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丰富的教师经验，课程多以案例教学方式开展。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437342493"/>
                  </a:ext>
                </a:extLst>
              </a:tr>
              <a:tr h="47478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杨枨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教师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外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案例拥有者用户代表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有丰富发项目经验，对此项目兴趣较大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578544868"/>
                  </a:ext>
                </a:extLst>
              </a:tr>
              <a:tr h="47478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陈尚辉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教师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外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管理员用户代表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杨老师指定用户代表。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833972154"/>
                  </a:ext>
                </a:extLst>
              </a:tr>
              <a:tr h="30290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陈炫文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外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学生用户代表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同选题小组组长，对系统较为了解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19139182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9639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用户代表邀请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0FD637EF-5C84-4513-AA39-77D67983B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70" y="693023"/>
            <a:ext cx="8820472" cy="389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903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9639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用户代表邀请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3160051-93D5-4B39-A687-33379DDA6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51" y="655936"/>
            <a:ext cx="7624497" cy="422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80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9639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用户代表邀请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99D4174D-4995-4F91-A470-C9F40F8B1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18" y="1059582"/>
            <a:ext cx="3134665" cy="342803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D811804-3FEC-4C90-ADDE-9F4FCE179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5617" y="1390841"/>
            <a:ext cx="4824753" cy="276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246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2538</Words>
  <Application>Microsoft Office PowerPoint</Application>
  <PresentationFormat>全屏显示(16:9)</PresentationFormat>
  <Paragraphs>810</Paragraphs>
  <Slides>35</Slides>
  <Notes>35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2" baseType="lpstr">
      <vt:lpstr>等线</vt:lpstr>
      <vt:lpstr>宋体</vt:lpstr>
      <vt:lpstr>微软雅黑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严谨实用2015</dc:title>
  <dc:creator>Windows 用户</dc:creator>
  <cp:lastModifiedBy>郦哲聪</cp:lastModifiedBy>
  <cp:revision>45</cp:revision>
  <dcterms:created xsi:type="dcterms:W3CDTF">2014-09-01T11:16:00Z</dcterms:created>
  <dcterms:modified xsi:type="dcterms:W3CDTF">2019-01-08T16:18:35Z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

<file path=docProps/thumbnail.jpeg>
</file>